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890" r:id="rId1"/>
  </p:sldMasterIdLst>
  <p:notesMasterIdLst>
    <p:notesMasterId r:id="rId56"/>
  </p:notesMasterIdLst>
  <p:handoutMasterIdLst>
    <p:handoutMasterId r:id="rId57"/>
  </p:handoutMasterIdLst>
  <p:sldIdLst>
    <p:sldId id="280" r:id="rId2"/>
    <p:sldId id="366" r:id="rId3"/>
    <p:sldId id="367" r:id="rId4"/>
    <p:sldId id="342" r:id="rId5"/>
    <p:sldId id="416" r:id="rId6"/>
    <p:sldId id="417" r:id="rId7"/>
    <p:sldId id="418" r:id="rId8"/>
    <p:sldId id="344" r:id="rId9"/>
    <p:sldId id="343" r:id="rId10"/>
    <p:sldId id="368" r:id="rId11"/>
    <p:sldId id="369" r:id="rId12"/>
    <p:sldId id="370" r:id="rId13"/>
    <p:sldId id="371" r:id="rId14"/>
    <p:sldId id="380" r:id="rId15"/>
    <p:sldId id="372" r:id="rId16"/>
    <p:sldId id="373" r:id="rId17"/>
    <p:sldId id="374" r:id="rId18"/>
    <p:sldId id="404" r:id="rId19"/>
    <p:sldId id="406" r:id="rId20"/>
    <p:sldId id="412" r:id="rId21"/>
    <p:sldId id="413" r:id="rId22"/>
    <p:sldId id="411" r:id="rId23"/>
    <p:sldId id="407" r:id="rId24"/>
    <p:sldId id="408" r:id="rId25"/>
    <p:sldId id="420" r:id="rId26"/>
    <p:sldId id="410" r:id="rId27"/>
    <p:sldId id="409" r:id="rId28"/>
    <p:sldId id="377" r:id="rId29"/>
    <p:sldId id="414" r:id="rId30"/>
    <p:sldId id="415" r:id="rId31"/>
    <p:sldId id="421" r:id="rId32"/>
    <p:sldId id="422" r:id="rId33"/>
    <p:sldId id="419" r:id="rId34"/>
    <p:sldId id="386" r:id="rId35"/>
    <p:sldId id="387" r:id="rId36"/>
    <p:sldId id="388" r:id="rId37"/>
    <p:sldId id="359" r:id="rId38"/>
    <p:sldId id="389" r:id="rId39"/>
    <p:sldId id="390" r:id="rId40"/>
    <p:sldId id="391" r:id="rId41"/>
    <p:sldId id="392" r:id="rId42"/>
    <p:sldId id="393" r:id="rId43"/>
    <p:sldId id="394" r:id="rId44"/>
    <p:sldId id="395" r:id="rId45"/>
    <p:sldId id="396" r:id="rId46"/>
    <p:sldId id="402" r:id="rId47"/>
    <p:sldId id="403" r:id="rId48"/>
    <p:sldId id="397" r:id="rId49"/>
    <p:sldId id="398" r:id="rId50"/>
    <p:sldId id="381" r:id="rId51"/>
    <p:sldId id="309" r:id="rId52"/>
    <p:sldId id="310" r:id="rId53"/>
    <p:sldId id="326" r:id="rId54"/>
    <p:sldId id="323" r:id="rId55"/>
  </p:sldIdLst>
  <p:sldSz cx="9144000" cy="6858000" type="screen4x3"/>
  <p:notesSz cx="6761163" cy="9942513"/>
  <p:embeddedFontLst>
    <p:embeddedFont>
      <p:font typeface="Angsana New" pitchFamily="18" charset="-34"/>
      <p:regular r:id="rId58"/>
      <p:bold r:id="rId59"/>
      <p:italic r:id="rId60"/>
      <p:boldItalic r:id="rId61"/>
    </p:embeddedFont>
    <p:embeddedFont>
      <p:font typeface="Calibri" pitchFamily="34" charset="0"/>
      <p:regular r:id="rId62"/>
      <p:bold r:id="rId63"/>
      <p:italic r:id="rId64"/>
      <p:boldItalic r:id="rId65"/>
    </p:embeddedFont>
    <p:embeddedFont>
      <p:font typeface="Tahoma" pitchFamily="34" charset="0"/>
      <p:regular r:id="rId66"/>
      <p:bold r:id="rId67"/>
    </p:embeddedFont>
    <p:embeddedFont>
      <p:font typeface="AngsanaDSE" charset="0"/>
      <p:regular r:id="rId68"/>
      <p:bold r:id="rId69"/>
      <p:italic r:id="rId70"/>
      <p:boldItalic r:id="rId71"/>
    </p:embeddedFont>
    <p:embeddedFont>
      <p:font typeface="AngsanaUPC" pitchFamily="18" charset="-34"/>
      <p:regular r:id="rId72"/>
      <p:bold r:id="rId73"/>
      <p:italic r:id="rId74"/>
      <p:boldItalic r:id="rId75"/>
    </p:embeddedFont>
    <p:embeddedFont>
      <p:font typeface="FreesiaUPC" pitchFamily="34" charset="-34"/>
      <p:regular r:id="rId76"/>
      <p:bold r:id="rId77"/>
      <p:italic r:id="rId78"/>
      <p:boldItalic r:id="rId79"/>
    </p:embeddedFont>
    <p:embeddedFont>
      <p:font typeface="TH SarabunIT๙" pitchFamily="34" charset="-34"/>
      <p:regular r:id="rId80"/>
      <p:bold r:id="rId81"/>
      <p:italic r:id="rId82"/>
      <p:boldItalic r:id="rId83"/>
    </p:embeddedFont>
    <p:embeddedFont>
      <p:font typeface="TH SarabunPSK" pitchFamily="34" charset="-34"/>
      <p:regular r:id="rId84"/>
    </p:embeddedFont>
    <p:embeddedFont>
      <p:font typeface="Cordia New" pitchFamily="34" charset="-34"/>
      <p:regular r:id="rId85"/>
      <p:bold r:id="rId86"/>
      <p:italic r:id="rId87"/>
      <p:boldItalic r:id="rId88"/>
    </p:embeddedFont>
  </p:embeddedFontLst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FF6600"/>
    <a:srgbClr val="000099"/>
    <a:srgbClr val="FF3399"/>
    <a:srgbClr val="CCFFCC"/>
    <a:srgbClr val="0D0DFF"/>
    <a:srgbClr val="FFFFCC"/>
    <a:srgbClr val="FFFF99"/>
    <a:srgbClr val="000000"/>
    <a:srgbClr val="0000CC"/>
    <a:srgbClr val="00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สไตล์สีปานกลาง 2 - เน้น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สไตล์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2DE63D5-997A-4646-A377-4702673A728D}" styleName="สไตล์สีอ่อน 2 - เน้น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51423" autoAdjust="0"/>
  </p:normalViewPr>
  <p:slideViewPr>
    <p:cSldViewPr>
      <p:cViewPr>
        <p:scale>
          <a:sx n="70" d="100"/>
          <a:sy n="70" d="100"/>
        </p:scale>
        <p:origin x="-52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6.fntdata"/><Relationship Id="rId68" Type="http://schemas.openxmlformats.org/officeDocument/2006/relationships/font" Target="fonts/font11.fntdata"/><Relationship Id="rId76" Type="http://schemas.openxmlformats.org/officeDocument/2006/relationships/font" Target="fonts/font19.fntdata"/><Relationship Id="rId84" Type="http://schemas.openxmlformats.org/officeDocument/2006/relationships/font" Target="fonts/font27.fntdata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font" Target="fonts/font14.fntdata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1.fntdata"/><Relationship Id="rId66" Type="http://schemas.openxmlformats.org/officeDocument/2006/relationships/font" Target="fonts/font9.fntdata"/><Relationship Id="rId74" Type="http://schemas.openxmlformats.org/officeDocument/2006/relationships/font" Target="fonts/font17.fntdata"/><Relationship Id="rId79" Type="http://schemas.openxmlformats.org/officeDocument/2006/relationships/font" Target="fonts/font22.fntdata"/><Relationship Id="rId87" Type="http://schemas.openxmlformats.org/officeDocument/2006/relationships/font" Target="fonts/font30.fntdata"/><Relationship Id="rId5" Type="http://schemas.openxmlformats.org/officeDocument/2006/relationships/slide" Target="slides/slide4.xml"/><Relationship Id="rId61" Type="http://schemas.openxmlformats.org/officeDocument/2006/relationships/font" Target="fonts/font4.fntdata"/><Relationship Id="rId82" Type="http://schemas.openxmlformats.org/officeDocument/2006/relationships/font" Target="fonts/font25.fntdata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7.fntdata"/><Relationship Id="rId69" Type="http://schemas.openxmlformats.org/officeDocument/2006/relationships/font" Target="fonts/font12.fntdata"/><Relationship Id="rId77" Type="http://schemas.openxmlformats.org/officeDocument/2006/relationships/font" Target="fonts/font20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5.fntdata"/><Relationship Id="rId80" Type="http://schemas.openxmlformats.org/officeDocument/2006/relationships/font" Target="fonts/font23.fntdata"/><Relationship Id="rId85" Type="http://schemas.openxmlformats.org/officeDocument/2006/relationships/font" Target="fonts/font2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2.fntdata"/><Relationship Id="rId67" Type="http://schemas.openxmlformats.org/officeDocument/2006/relationships/font" Target="fonts/font10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5.fntdata"/><Relationship Id="rId70" Type="http://schemas.openxmlformats.org/officeDocument/2006/relationships/font" Target="fonts/font13.fntdata"/><Relationship Id="rId75" Type="http://schemas.openxmlformats.org/officeDocument/2006/relationships/font" Target="fonts/font18.fntdata"/><Relationship Id="rId83" Type="http://schemas.openxmlformats.org/officeDocument/2006/relationships/font" Target="fonts/font26.fntdata"/><Relationship Id="rId88" Type="http://schemas.openxmlformats.org/officeDocument/2006/relationships/font" Target="fonts/font31.fntdata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3.fntdata"/><Relationship Id="rId65" Type="http://schemas.openxmlformats.org/officeDocument/2006/relationships/font" Target="fonts/font8.fntdata"/><Relationship Id="rId73" Type="http://schemas.openxmlformats.org/officeDocument/2006/relationships/font" Target="fonts/font16.fntdata"/><Relationship Id="rId78" Type="http://schemas.openxmlformats.org/officeDocument/2006/relationships/font" Target="fonts/font21.fntdata"/><Relationship Id="rId81" Type="http://schemas.openxmlformats.org/officeDocument/2006/relationships/font" Target="fonts/font24.fntdata"/><Relationship Id="rId86" Type="http://schemas.openxmlformats.org/officeDocument/2006/relationships/font" Target="fonts/font29.fntdata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l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r" eaLnBrk="1" hangingPunct="1">
              <a:defRPr sz="1300"/>
            </a:lvl1pPr>
          </a:lstStyle>
          <a:p>
            <a:pPr>
              <a:defRPr/>
            </a:pPr>
            <a:fld id="{55D2CDBE-9F0C-4036-980A-2B258EEEF7BB}" type="datetimeFigureOut">
              <a:rPr lang="en-US"/>
              <a:pPr>
                <a:defRPr/>
              </a:pPr>
              <a:t>10/7/2015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5435" tIns="47718" rIns="95435" bIns="47718" rtlCol="0" anchor="b"/>
          <a:lstStyle>
            <a:lvl1pPr algn="l" eaLnBrk="1" hangingPunct="1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wrap="square" lIns="95435" tIns="47718" rIns="95435" bIns="477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smtClean="0"/>
            </a:lvl1pPr>
          </a:lstStyle>
          <a:p>
            <a:pPr>
              <a:defRPr/>
            </a:pPr>
            <a:fld id="{DF4CF9C5-3C6E-4C0E-B355-979EB3235483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547567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5435" tIns="47718" rIns="95435" bIns="4771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3124B3E3-9F14-4B12-A5EC-C62A4A255171}" type="datetimeFigureOut">
              <a:rPr lang="th-TH"/>
              <a:pPr>
                <a:defRPr/>
              </a:pPr>
              <a:t>07/10/58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3763" y="744538"/>
            <a:ext cx="4973637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35" tIns="47718" rIns="95435" bIns="47718" rtlCol="0" anchor="ctr"/>
          <a:lstStyle/>
          <a:p>
            <a:pPr lvl="0"/>
            <a:endParaRPr lang="th-TH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5162"/>
          </a:xfrm>
          <a:prstGeom prst="rect">
            <a:avLst/>
          </a:prstGeom>
        </p:spPr>
        <p:txBody>
          <a:bodyPr vert="horz" lIns="95435" tIns="47718" rIns="95435" bIns="47718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5435" tIns="47718" rIns="95435" bIns="4771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wrap="square" lIns="95435" tIns="47718" rIns="95435" bIns="4771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 smtClean="0">
                <a:cs typeface="Cordia New" pitchFamily="34" charset="-34"/>
              </a:defRPr>
            </a:lvl1pPr>
          </a:lstStyle>
          <a:p>
            <a:pPr>
              <a:defRPr/>
            </a:pPr>
            <a:fld id="{1E43241F-DDA1-4A09-A245-214E4738534F}" type="slidenum">
              <a:rPr lang="th-TH" altLang="th-TH"/>
              <a:pPr>
                <a:defRPr/>
              </a:pPr>
              <a:t>‹#›</a:t>
            </a:fld>
            <a:endParaRPr lang="th-TH" altLang="th-TH"/>
          </a:p>
        </p:txBody>
      </p:sp>
    </p:spTree>
    <p:extLst>
      <p:ext uri="{BB962C8B-B14F-4D97-AF65-F5344CB8AC3E}">
        <p14:creationId xmlns:p14="http://schemas.microsoft.com/office/powerpoint/2010/main" xmlns="" val="9238718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Pr>
        <a:gradFill rotWithShape="1">
          <a:gsLst>
            <a:gs pos="0">
              <a:srgbClr val="DBEEF4"/>
            </a:gs>
            <a:gs pos="58000">
              <a:srgbClr val="000099"/>
            </a:gs>
            <a:gs pos="100000">
              <a:srgbClr val="000099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/>
          <p:nvPr userDrawn="1"/>
        </p:nvSpPr>
        <p:spPr>
          <a:xfrm>
            <a:off x="0" y="4724400"/>
            <a:ext cx="9144000" cy="2133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invGray">
          <a:xfrm>
            <a:off x="0" y="2886075"/>
            <a:ext cx="9144000" cy="2008188"/>
          </a:xfrm>
          <a:prstGeom prst="rect">
            <a:avLst/>
          </a:prstGeom>
          <a:solidFill>
            <a:srgbClr val="FF99CC"/>
          </a:solidFill>
          <a:ln>
            <a:noFill/>
          </a:ln>
          <a:ex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1800" smtClean="0">
              <a:solidFill>
                <a:prstClr val="white"/>
              </a:solidFill>
            </a:endParaRPr>
          </a:p>
        </p:txBody>
      </p:sp>
      <p:grpSp>
        <p:nvGrpSpPr>
          <p:cNvPr id="6" name="Group 14"/>
          <p:cNvGrpSpPr>
            <a:grpSpLocks/>
          </p:cNvGrpSpPr>
          <p:nvPr/>
        </p:nvGrpSpPr>
        <p:grpSpPr bwMode="auto">
          <a:xfrm>
            <a:off x="2044700" y="2438400"/>
            <a:ext cx="7108825" cy="2022475"/>
            <a:chOff x="1152" y="1963"/>
            <a:chExt cx="4560" cy="1274"/>
          </a:xfrm>
        </p:grpSpPr>
        <p:sp>
          <p:nvSpPr>
            <p:cNvPr id="7" name="AutoShape 11"/>
            <p:cNvSpPr>
              <a:spLocks noChangeArrowheads="1"/>
            </p:cNvSpPr>
            <p:nvPr userDrawn="1"/>
          </p:nvSpPr>
          <p:spPr bwMode="invGray">
            <a:xfrm>
              <a:off x="1152" y="1968"/>
              <a:ext cx="2064" cy="1269"/>
            </a:xfrm>
            <a:prstGeom prst="parallelogram">
              <a:avLst>
                <a:gd name="adj" fmla="val 42477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hangingPunct="1">
                <a:defRPr/>
              </a:pPr>
              <a:endParaRPr lang="th-TH" sz="1800">
                <a:solidFill>
                  <a:prstClr val="white"/>
                </a:solidFill>
                <a:latin typeface="Arial" charset="0"/>
              </a:endParaRPr>
            </a:p>
          </p:txBody>
        </p:sp>
        <p:sp>
          <p:nvSpPr>
            <p:cNvPr id="8" name="AutoShape 12"/>
            <p:cNvSpPr>
              <a:spLocks noChangeArrowheads="1"/>
            </p:cNvSpPr>
            <p:nvPr userDrawn="1"/>
          </p:nvSpPr>
          <p:spPr bwMode="invGray">
            <a:xfrm rot="10800000">
              <a:off x="2784" y="1968"/>
              <a:ext cx="2112" cy="126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494 h 21600"/>
                <a:gd name="T14" fmla="*/ 17100 w 21600"/>
                <a:gd name="T15" fmla="*/ 1710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99" y="21600"/>
                  </a:lnTo>
                  <a:lnTo>
                    <a:pt x="16201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C99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th-TH"/>
            </a:p>
          </p:txBody>
        </p:sp>
        <p:sp>
          <p:nvSpPr>
            <p:cNvPr id="9" name="Freeform 13"/>
            <p:cNvSpPr>
              <a:spLocks/>
            </p:cNvSpPr>
            <p:nvPr userDrawn="1"/>
          </p:nvSpPr>
          <p:spPr bwMode="invGray">
            <a:xfrm>
              <a:off x="4458" y="1963"/>
              <a:ext cx="1254" cy="1270"/>
            </a:xfrm>
            <a:custGeom>
              <a:avLst/>
              <a:gdLst>
                <a:gd name="T0" fmla="*/ 0 w 1254"/>
                <a:gd name="T1" fmla="*/ 0 h 1270"/>
                <a:gd name="T2" fmla="*/ 514 w 1254"/>
                <a:gd name="T3" fmla="*/ 1269 h 1270"/>
                <a:gd name="T4" fmla="*/ 1254 w 1254"/>
                <a:gd name="T5" fmla="*/ 1270 h 1270"/>
                <a:gd name="T6" fmla="*/ 1251 w 1254"/>
                <a:gd name="T7" fmla="*/ 1 h 1270"/>
                <a:gd name="T8" fmla="*/ 0 w 1254"/>
                <a:gd name="T9" fmla="*/ 0 h 12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54" h="1270">
                  <a:moveTo>
                    <a:pt x="0" y="0"/>
                  </a:moveTo>
                  <a:lnTo>
                    <a:pt x="514" y="1269"/>
                  </a:lnTo>
                  <a:lnTo>
                    <a:pt x="1254" y="1270"/>
                  </a:lnTo>
                  <a:lnTo>
                    <a:pt x="125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/>
            </a:p>
          </p:txBody>
        </p:sp>
      </p:grpSp>
      <p:sp>
        <p:nvSpPr>
          <p:cNvPr id="10" name="Rectangle 7"/>
          <p:cNvSpPr>
            <a:spLocks noChangeArrowheads="1"/>
          </p:cNvSpPr>
          <p:nvPr/>
        </p:nvSpPr>
        <p:spPr bwMode="gray">
          <a:xfrm>
            <a:off x="0" y="2716213"/>
            <a:ext cx="8991600" cy="2008187"/>
          </a:xfrm>
          <a:prstGeom prst="rect">
            <a:avLst/>
          </a:prstGeom>
          <a:solidFill>
            <a:schemeClr val="hlink"/>
          </a:solidFill>
          <a:ln>
            <a:noFill/>
          </a:ln>
          <a:extLst/>
        </p:spPr>
        <p:txBody>
          <a:bodyPr wrap="none" anchor="ctr"/>
          <a:lstStyle>
            <a:lvl1pPr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defRPr/>
            </a:pPr>
            <a:endParaRPr lang="th-TH" sz="1800" smtClean="0">
              <a:solidFill>
                <a:prstClr val="white"/>
              </a:solidFill>
            </a:endParaRPr>
          </a:p>
        </p:txBody>
      </p:sp>
      <p:pic>
        <p:nvPicPr>
          <p:cNvPr id="11" name="รูปภาพ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8500" y="2582863"/>
            <a:ext cx="3395663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รูปภาพ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82863"/>
            <a:ext cx="3484563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รูปภาพ 3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7259071" y="2582863"/>
            <a:ext cx="1871208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762000" y="1524004"/>
            <a:ext cx="7772400" cy="479425"/>
          </a:xfrm>
        </p:spPr>
        <p:txBody>
          <a:bodyPr/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คลิกเพื่อแก้ไขลักษณะชื่อเรื่องต้นแบบ</a:t>
            </a:r>
            <a:endParaRPr lang="en-US" noProof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5181600"/>
            <a:ext cx="6400800" cy="533400"/>
          </a:xfrm>
        </p:spPr>
        <p:txBody>
          <a:bodyPr/>
          <a:lstStyle>
            <a:lvl1pPr marL="0" indent="0" algn="ctr">
              <a:buFontTx/>
              <a:buNone/>
              <a:defRPr sz="2000"/>
            </a:lvl1pPr>
          </a:lstStyle>
          <a:p>
            <a:pPr lvl="0"/>
            <a:r>
              <a:rPr lang="th-TH" noProof="0" smtClean="0"/>
              <a:t>คลิกเพื่อแก้ไขลักษณะชื่อเรื่องรองต้นแบบ</a:t>
            </a:r>
            <a:endParaRPr lang="en-US" noProof="0" smtClean="0"/>
          </a:p>
        </p:txBody>
      </p:sp>
      <p:sp>
        <p:nvSpPr>
          <p:cNvPr id="1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24600"/>
            <a:ext cx="2133600" cy="228600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228600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2133600" cy="2286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4DE335BD-851F-47A3-BFF1-03892097C39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263655591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427037"/>
            <a:ext cx="6172200" cy="639763"/>
          </a:xfrm>
        </p:spPr>
        <p:txBody>
          <a:bodyPr/>
          <a:lstStyle>
            <a:lvl1pPr>
              <a:defRPr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defRPr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097796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A4ED7265-497C-4EF0-8407-D863D0948CB6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141518959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886844AE-B5D8-4D04-828E-4B712390C8B9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295914036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F00C00DA-4B29-4F41-B76E-6DD271EA7CC7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036821017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444DC3A-D81B-497C-97D9-BCF033729A78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399524585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2D743BE-77CC-48E9-944E-26DF26650FC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395976679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6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6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72E7FA8-2143-4BBA-A868-93656207243A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2513696644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th-TH" noProof="0" smtClean="0"/>
              <a:t>คลิกไอคอนเพื่อเพิ่มรูปภาพ</a:t>
            </a:r>
            <a:endParaRPr lang="th-TH" noProof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12367346-F6BC-4F03-A748-A2EECC3040B9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914879326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3970A66B-6262-42A0-AA0D-6F79AE0D360E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37035928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427037"/>
            <a:ext cx="2057400" cy="620236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427037"/>
            <a:ext cx="6019800" cy="620236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DA2F27F0-A32C-436C-8286-9CBD5F63F26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2320925717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7037"/>
            <a:ext cx="6172200" cy="63976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แผนภูมิ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/>
            <a:r>
              <a:rPr lang="th-TH" noProof="0" smtClean="0"/>
              <a:t>คลิกไอคอนเพื่อเพิ่มแผนภูมิ</a:t>
            </a:r>
            <a:endParaRPr lang="th-TH" noProof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4407BFC1-9049-4068-B65A-D4BC539AC492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2826212590"/>
      </p:ext>
    </p:extLst>
  </p:cSld>
  <p:clrMapOvr>
    <a:masterClrMapping/>
  </p:clrMapOvr>
  <p:transition spd="slow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ชื่อเรื่องและตาร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27037"/>
            <a:ext cx="6172200" cy="63976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ตาราง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lvl="0"/>
            <a:r>
              <a:rPr lang="th-TH" noProof="0" smtClean="0"/>
              <a:t>คลิกไอคอนเพื่อเพิ่มตาราง</a:t>
            </a:r>
            <a:endParaRPr lang="th-TH" noProof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/>
          <a:lstStyle>
            <a:lvl1pPr eaLnBrk="1" hangingPunct="1">
              <a:defRPr sz="1800">
                <a:solidFill>
                  <a:prstClr val="white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800" smtClean="0">
                <a:solidFill>
                  <a:srgbClr val="FFFFFF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0A646E47-C652-445A-A994-25303D41383F}" type="slidenum">
              <a:rPr lang="en-US" altLang="th-TH"/>
              <a:pPr>
                <a:defRPr/>
              </a:pPr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xmlns="" val="1494425041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/>
            </a:gs>
            <a:gs pos="100000">
              <a:srgbClr val="B7DEE8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>
            <a:off x="250825" y="1273175"/>
            <a:ext cx="8642350" cy="5219700"/>
          </a:xfrm>
          <a:prstGeom prst="roundRect">
            <a:avLst>
              <a:gd name="adj" fmla="val 5690"/>
            </a:avLst>
          </a:prstGeom>
          <a:solidFill>
            <a:schemeClr val="tx1"/>
          </a:solidFill>
          <a:ln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3075" name="Group 20"/>
          <p:cNvGrpSpPr>
            <a:grpSpLocks/>
          </p:cNvGrpSpPr>
          <p:nvPr/>
        </p:nvGrpSpPr>
        <p:grpSpPr bwMode="auto">
          <a:xfrm>
            <a:off x="0" y="228600"/>
            <a:ext cx="9147175" cy="955675"/>
            <a:chOff x="-190" y="144"/>
            <a:chExt cx="5762" cy="602"/>
          </a:xfrm>
        </p:grpSpPr>
        <p:sp>
          <p:nvSpPr>
            <p:cNvPr id="1036" name="Rectangle 12"/>
            <p:cNvSpPr>
              <a:spLocks noChangeArrowheads="1"/>
            </p:cNvSpPr>
            <p:nvPr/>
          </p:nvSpPr>
          <p:spPr bwMode="invGray">
            <a:xfrm>
              <a:off x="-77" y="458"/>
              <a:ext cx="5649" cy="288"/>
            </a:xfrm>
            <a:prstGeom prst="rect">
              <a:avLst/>
            </a:prstGeom>
            <a:solidFill>
              <a:srgbClr val="FF99CC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defRPr/>
              </a:pPr>
              <a:endParaRPr lang="th-TH" sz="1800" smtClean="0">
                <a:solidFill>
                  <a:prstClr val="white"/>
                </a:solidFill>
                <a:latin typeface="Angsana New" panose="02020603050405020304" pitchFamily="18" charset="-34"/>
              </a:endParaRPr>
            </a:p>
          </p:txBody>
        </p:sp>
        <p:grpSp>
          <p:nvGrpSpPr>
            <p:cNvPr id="3085" name="Group 13"/>
            <p:cNvGrpSpPr>
              <a:grpSpLocks/>
            </p:cNvGrpSpPr>
            <p:nvPr/>
          </p:nvGrpSpPr>
          <p:grpSpPr bwMode="auto">
            <a:xfrm>
              <a:off x="3762" y="144"/>
              <a:ext cx="1808" cy="551"/>
              <a:chOff x="1152" y="1963"/>
              <a:chExt cx="4098" cy="1274"/>
            </a:xfrm>
          </p:grpSpPr>
          <p:sp>
            <p:nvSpPr>
              <p:cNvPr id="1039" name="AutoShape 14"/>
              <p:cNvSpPr>
                <a:spLocks noChangeArrowheads="1"/>
              </p:cNvSpPr>
              <p:nvPr userDrawn="1"/>
            </p:nvSpPr>
            <p:spPr bwMode="invGray">
              <a:xfrm>
                <a:off x="1152" y="1968"/>
                <a:ext cx="2065" cy="1269"/>
              </a:xfrm>
              <a:prstGeom prst="parallelogram">
                <a:avLst>
                  <a:gd name="adj" fmla="val 42475"/>
                </a:avLst>
              </a:prstGeom>
              <a:solidFill>
                <a:srgbClr val="FFC000"/>
              </a:solidFill>
              <a:ln>
                <a:noFill/>
              </a:ln>
              <a:extLst/>
            </p:spPr>
            <p:txBody>
              <a:bodyPr wrap="none" anchor="ctr"/>
              <a:lstStyle>
                <a:lvl1pPr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1pPr>
                <a:lvl2pPr marL="742950" indent="-28575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2pPr>
                <a:lvl3pPr marL="11430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3pPr>
                <a:lvl4pPr marL="16002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4pPr>
                <a:lvl5pPr marL="2057400" indent="-228600"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ngsana New" panose="02020603050405020304" pitchFamily="18" charset="-34"/>
                  </a:defRPr>
                </a:lvl9pPr>
              </a:lstStyle>
              <a:p>
                <a:pPr eaLnBrk="1" hangingPunct="1">
                  <a:defRPr/>
                </a:pPr>
                <a:endParaRPr lang="th-TH" sz="1800" smtClean="0">
                  <a:solidFill>
                    <a:prstClr val="white"/>
                  </a:solidFill>
                  <a:latin typeface="Angsana New" panose="02020603050405020304" pitchFamily="18" charset="-34"/>
                </a:endParaRPr>
              </a:p>
            </p:txBody>
          </p:sp>
          <p:sp>
            <p:nvSpPr>
              <p:cNvPr id="1040" name="AutoShape 15"/>
              <p:cNvSpPr>
                <a:spLocks noChangeArrowheads="1"/>
              </p:cNvSpPr>
              <p:nvPr userDrawn="1"/>
            </p:nvSpPr>
            <p:spPr bwMode="invGray">
              <a:xfrm rot="10800000">
                <a:off x="2784" y="1968"/>
                <a:ext cx="2112" cy="12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00 w 21600"/>
                  <a:gd name="T13" fmla="*/ 4494 h 21600"/>
                  <a:gd name="T14" fmla="*/ 17100 w 21600"/>
                  <a:gd name="T15" fmla="*/ 17106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399" y="21600"/>
                    </a:lnTo>
                    <a:lnTo>
                      <a:pt x="16201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C99"/>
              </a:solidFill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th-TH"/>
              </a:p>
            </p:txBody>
          </p:sp>
          <p:sp>
            <p:nvSpPr>
              <p:cNvPr id="1041" name="Freeform 16"/>
              <p:cNvSpPr>
                <a:spLocks/>
              </p:cNvSpPr>
              <p:nvPr userDrawn="1"/>
            </p:nvSpPr>
            <p:spPr bwMode="invGray">
              <a:xfrm>
                <a:off x="4459" y="1963"/>
                <a:ext cx="791" cy="1269"/>
              </a:xfrm>
              <a:custGeom>
                <a:avLst/>
                <a:gdLst>
                  <a:gd name="T0" fmla="*/ 0 w 1254"/>
                  <a:gd name="T1" fmla="*/ 0 h 1270"/>
                  <a:gd name="T2" fmla="*/ 514 w 1254"/>
                  <a:gd name="T3" fmla="*/ 1250 h 1270"/>
                  <a:gd name="T4" fmla="*/ 1235 w 1254"/>
                  <a:gd name="T5" fmla="*/ 1251 h 1270"/>
                  <a:gd name="T6" fmla="*/ 1232 w 1254"/>
                  <a:gd name="T7" fmla="*/ 1 h 1270"/>
                  <a:gd name="T8" fmla="*/ 0 w 1254"/>
                  <a:gd name="T9" fmla="*/ 0 h 12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54" h="1270">
                    <a:moveTo>
                      <a:pt x="0" y="0"/>
                    </a:moveTo>
                    <a:lnTo>
                      <a:pt x="514" y="1269"/>
                    </a:lnTo>
                    <a:lnTo>
                      <a:pt x="1254" y="1270"/>
                    </a:lnTo>
                    <a:lnTo>
                      <a:pt x="1251" y="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9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/>
              </a:p>
            </p:txBody>
          </p:sp>
        </p:grpSp>
        <p:sp>
          <p:nvSpPr>
            <p:cNvPr id="1038" name="Rectangle 7"/>
            <p:cNvSpPr>
              <a:spLocks noChangeArrowheads="1"/>
            </p:cNvSpPr>
            <p:nvPr/>
          </p:nvSpPr>
          <p:spPr bwMode="ltGray">
            <a:xfrm>
              <a:off x="-190" y="242"/>
              <a:ext cx="5762" cy="473"/>
            </a:xfrm>
            <a:prstGeom prst="rect">
              <a:avLst/>
            </a:prstGeom>
            <a:solidFill>
              <a:srgbClr val="E5FFFF"/>
            </a:solidFill>
            <a:ln>
              <a:noFill/>
            </a:ln>
            <a:extLst/>
          </p:spPr>
          <p:txBody>
            <a:bodyPr wrap="none" anchor="ctr"/>
            <a:lstStyle>
              <a:lvl1pPr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eaLnBrk="1" hangingPunct="1">
                <a:defRPr/>
              </a:pPr>
              <a:endParaRPr lang="th-TH" sz="1800" smtClean="0">
                <a:solidFill>
                  <a:prstClr val="white"/>
                </a:solidFill>
                <a:latin typeface="Angsana New" panose="02020603050405020304" pitchFamily="18" charset="-34"/>
              </a:endParaRPr>
            </a:p>
          </p:txBody>
        </p:sp>
      </p:grpSp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208088" y="427038"/>
            <a:ext cx="61722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dirty="0" smtClean="0"/>
              <a:t>คลิกเพื่อแก้ไขลักษณะชื่อเรื่องต้นแบบ</a:t>
            </a:r>
            <a:endParaRPr lang="en-US" altLang="th-TH" dirty="0" smtClean="0"/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96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dirty="0" smtClean="0"/>
              <a:t>ระดับที่สอง</a:t>
            </a:r>
          </a:p>
          <a:p>
            <a:pPr lvl="2"/>
            <a:r>
              <a:rPr lang="th-TH" altLang="th-TH" dirty="0" smtClean="0"/>
              <a:t>ระดับที่สาม</a:t>
            </a:r>
          </a:p>
          <a:p>
            <a:pPr lvl="3"/>
            <a:r>
              <a:rPr lang="th-TH" altLang="th-TH" dirty="0" smtClean="0"/>
              <a:t>ระดับที่สี่</a:t>
            </a:r>
          </a:p>
          <a:p>
            <a:pPr lvl="4"/>
            <a:r>
              <a:rPr lang="th-TH" altLang="th-TH" dirty="0" smtClean="0"/>
              <a:t>ระดับที่ห้า</a:t>
            </a:r>
            <a:endParaRPr lang="en-US" altLang="th-TH" dirty="0" smtClean="0"/>
          </a:p>
        </p:txBody>
      </p:sp>
      <p:pic>
        <p:nvPicPr>
          <p:cNvPr id="3078" name="รูปภาพ 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-53975"/>
            <a:ext cx="889000" cy="126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สี่เหลี่ยมผืนผ้า 5"/>
          <p:cNvSpPr/>
          <p:nvPr userDrawn="1"/>
        </p:nvSpPr>
        <p:spPr>
          <a:xfrm>
            <a:off x="3975100" y="6597650"/>
            <a:ext cx="5172075" cy="252413"/>
          </a:xfrm>
          <a:prstGeom prst="rect">
            <a:avLst/>
          </a:prstGeom>
          <a:solidFill>
            <a:srgbClr val="003399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1800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แนวทางการบริหารจัดการเวลาเรียนและการจัดกิจกรรมเพิ่มเติมความรู้</a:t>
            </a:r>
          </a:p>
        </p:txBody>
      </p:sp>
      <p:sp>
        <p:nvSpPr>
          <p:cNvPr id="7" name="สามเหลี่ยมหน้าจั่ว 6"/>
          <p:cNvSpPr/>
          <p:nvPr userDrawn="1"/>
        </p:nvSpPr>
        <p:spPr>
          <a:xfrm>
            <a:off x="3584575" y="6596063"/>
            <a:ext cx="771525" cy="250825"/>
          </a:xfrm>
          <a:prstGeom prst="triangle">
            <a:avLst/>
          </a:prstGeom>
          <a:solidFill>
            <a:srgbClr val="00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800">
              <a:solidFill>
                <a:prstClr val="white"/>
              </a:solidFill>
            </a:endParaRPr>
          </a:p>
        </p:txBody>
      </p:sp>
      <p:pic>
        <p:nvPicPr>
          <p:cNvPr id="3081" name="รูปภาพ 7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" b="2019"/>
          <a:stretch>
            <a:fillRect/>
          </a:stretch>
        </p:blipFill>
        <p:spPr bwMode="auto">
          <a:xfrm>
            <a:off x="6254750" y="338138"/>
            <a:ext cx="1404938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รูปภาพ 8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1713" y="298450"/>
            <a:ext cx="1443037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รูปภาพ 9"/>
          <p:cNvPicPr>
            <a:picLocks noChangeAspect="1"/>
          </p:cNvPicPr>
          <p:nvPr userDrawn="1"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8475664" y="298509"/>
            <a:ext cx="671512" cy="87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4702" r:id="rId1"/>
    <p:sldLayoutId id="2147484701" r:id="rId2"/>
    <p:sldLayoutId id="2147484703" r:id="rId3"/>
    <p:sldLayoutId id="2147484704" r:id="rId4"/>
    <p:sldLayoutId id="2147484705" r:id="rId5"/>
    <p:sldLayoutId id="2147484706" r:id="rId6"/>
    <p:sldLayoutId id="2147484707" r:id="rId7"/>
    <p:sldLayoutId id="2147484708" r:id="rId8"/>
    <p:sldLayoutId id="2147484709" r:id="rId9"/>
    <p:sldLayoutId id="2147484710" r:id="rId10"/>
    <p:sldLayoutId id="2147484711" r:id="rId11"/>
    <p:sldLayoutId id="2147484712" r:id="rId12"/>
    <p:sldLayoutId id="2147484713" r:id="rId13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0000C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•"/>
        <a:defRPr sz="3200" b="1">
          <a:solidFill>
            <a:srgbClr val="000099"/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–"/>
        <a:defRPr sz="2800" b="1">
          <a:solidFill>
            <a:srgbClr val="000099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•"/>
        <a:defRPr sz="2400">
          <a:solidFill>
            <a:srgbClr val="000099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–"/>
        <a:defRPr sz="2000">
          <a:solidFill>
            <a:srgbClr val="000099"/>
          </a:solidFill>
          <a:latin typeface="Angsana New" pitchFamily="18" charset="-34"/>
          <a:cs typeface="Angsana New" pitchFamily="18" charset="-34"/>
        </a:defRPr>
      </a:lvl4pPr>
      <a:lvl5pPr marL="2057400" indent="-228600" algn="l" rtl="0" eaLnBrk="0" fontAlgn="base" hangingPunct="0">
        <a:lnSpc>
          <a:spcPts val="3200"/>
        </a:lnSpc>
        <a:spcBef>
          <a:spcPts val="0"/>
        </a:spcBef>
        <a:spcAft>
          <a:spcPct val="0"/>
        </a:spcAft>
        <a:buChar char="»"/>
        <a:defRPr sz="2000">
          <a:solidFill>
            <a:srgbClr val="000099"/>
          </a:solidFill>
          <a:latin typeface="Angsana New" pitchFamily="18" charset="-34"/>
          <a:cs typeface="Angsana New" pitchFamily="18" charset="-34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oleObject" Target="../embeddings/________Microsoft_Office_Excel_97-20031.xls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________Microsoft_Office_Excel_97-20034.xls"/><Relationship Id="rId5" Type="http://schemas.openxmlformats.org/officeDocument/2006/relationships/oleObject" Target="../embeddings/________Microsoft_Office_Excel_97-20033.xls"/><Relationship Id="rId4" Type="http://schemas.openxmlformats.org/officeDocument/2006/relationships/oleObject" Target="../embeddings/________Microsoft_Office_Excel_97-20032.xls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Microsoft_Office_Excel_97-20035.xls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jpeg"/><Relationship Id="rId5" Type="http://schemas.openxmlformats.org/officeDocument/2006/relationships/oleObject" Target="../embeddings/________Microsoft_Office_Excel_97-20037.xls"/><Relationship Id="rId4" Type="http://schemas.openxmlformats.org/officeDocument/2006/relationships/oleObject" Target="../embeddings/________Microsoft_Office_Excel_97-20036.xls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2000" y="260350"/>
            <a:ext cx="7772400" cy="2016125"/>
          </a:xfrm>
        </p:spPr>
        <p:txBody>
          <a:bodyPr/>
          <a:lstStyle/>
          <a:p>
            <a:pPr eaLnBrk="1" hangingPunct="1">
              <a:defRPr/>
            </a:pPr>
            <a:r>
              <a:rPr lang="th-TH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แนวทางการบริหารจัดการเวลาเรียน</a:t>
            </a:r>
            <a:r>
              <a:rPr lang="th-TH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/>
            </a:r>
            <a:br>
              <a:rPr lang="th-TH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</a:br>
            <a:r>
              <a:rPr lang="th-TH" sz="5400" dirty="0" smtClean="0">
                <a:solidFill>
                  <a:srgbClr val="FFFF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“ลดเวลาเรียน  เพิ่มเวลารู้”</a:t>
            </a:r>
            <a:endParaRPr lang="en-US" sz="5400" dirty="0">
              <a:solidFill>
                <a:srgbClr val="FFFF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638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75978" y="5373216"/>
            <a:ext cx="6408390" cy="839788"/>
          </a:xfrm>
        </p:spPr>
        <p:txBody>
          <a:bodyPr/>
          <a:lstStyle/>
          <a:p>
            <a:pPr algn="r" eaLnBrk="1" hangingPunct="1"/>
            <a:r>
              <a:rPr lang="th-TH" altLang="th-TH" sz="4000" dirty="0" smtClean="0"/>
              <a:t>สำนักงานคณะกรรมการการศึกษาขั้นพื้นฐาน</a:t>
            </a:r>
            <a:endParaRPr lang="en-US" altLang="th-TH" sz="4000" dirty="0" smtClean="0"/>
          </a:p>
          <a:p>
            <a:pPr algn="r" eaLnBrk="1" hangingPunct="1"/>
            <a:r>
              <a:rPr lang="th-TH" altLang="th-TH" sz="4000" dirty="0" smtClean="0"/>
              <a:t>กระทรวงศึกษาธิการ</a:t>
            </a:r>
            <a:endParaRPr lang="en-US" altLang="th-TH" sz="4000" dirty="0" smtClean="0"/>
          </a:p>
        </p:txBody>
      </p:sp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73090" y="5013176"/>
            <a:ext cx="856450" cy="1224136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51520" y="260648"/>
            <a:ext cx="8712968" cy="6408712"/>
          </a:xfrm>
          <a:prstGeom prst="roundRect">
            <a:avLst>
              <a:gd name="adj" fmla="val 6445"/>
            </a:avLst>
          </a:prstGeom>
          <a:solidFill>
            <a:srgbClr val="72009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99992" y="2285181"/>
            <a:ext cx="4197525" cy="639763"/>
          </a:xfrm>
        </p:spPr>
        <p:txBody>
          <a:bodyPr/>
          <a:lstStyle/>
          <a:p>
            <a:r>
              <a:rPr lang="th-TH" sz="3600" dirty="0">
                <a:solidFill>
                  <a:schemeClr val="tx1"/>
                </a:solidFill>
              </a:rPr>
              <a:t>พระราชดำรัส  องค์ ๔ </a:t>
            </a:r>
            <a:r>
              <a:rPr lang="th-TH" sz="3600" dirty="0" smtClean="0">
                <a:solidFill>
                  <a:schemeClr val="tx1"/>
                </a:solidFill>
              </a:rPr>
              <a:t>การศึกษา</a:t>
            </a:r>
            <a:endParaRPr lang="th-TH" sz="3600" dirty="0">
              <a:solidFill>
                <a:schemeClr val="tx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075663" y="3169046"/>
            <a:ext cx="3024729" cy="2564210"/>
          </a:xfrm>
        </p:spPr>
        <p:txBody>
          <a:bodyPr/>
          <a:lstStyle/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พุทธิศึกษา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จริยศึกษา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หัตถศึกษา</a:t>
            </a:r>
          </a:p>
          <a:p>
            <a:pPr lvl="1"/>
            <a:r>
              <a:rPr lang="th-TH" sz="3600" dirty="0" smtClean="0">
                <a:solidFill>
                  <a:schemeClr val="tx1"/>
                </a:solidFill>
              </a:rPr>
              <a:t>พลศึกษา</a:t>
            </a:r>
            <a:endParaRPr lang="th-TH" sz="3600" dirty="0">
              <a:solidFill>
                <a:schemeClr val="tx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6242" y="1229047"/>
            <a:ext cx="33147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233537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ลดเวลาเรียน  เพิ่มเวลารู้</a:t>
            </a:r>
            <a:endParaRPr lang="th-TH" dirty="0"/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95" r="7652"/>
          <a:stretch/>
        </p:blipFill>
        <p:spPr>
          <a:xfrm>
            <a:off x="428260" y="1550370"/>
            <a:ext cx="3639684" cy="48504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427984" y="2924944"/>
            <a:ext cx="4392488" cy="3384376"/>
          </a:xfrm>
          <a:prstGeom prst="wedgeRoundRectCallout">
            <a:avLst>
              <a:gd name="adj1" fmla="val -52680"/>
              <a:gd name="adj2" fmla="val -15207"/>
              <a:gd name="adj3" fmla="val 16667"/>
            </a:avLst>
          </a:prstGeom>
          <a:solidFill>
            <a:schemeClr val="tx1"/>
          </a:solidFill>
          <a:ln w="28575">
            <a:solidFill>
              <a:schemeClr val="accent5">
                <a:lumMod val="50000"/>
              </a:schemeClr>
            </a:solidFill>
            <a:prstDash val="sysDash"/>
          </a:ln>
        </p:spPr>
        <p:txBody>
          <a:bodyPr/>
          <a:lstStyle/>
          <a:p>
            <a:pPr marL="0" indent="0" algn="ctr">
              <a:buNone/>
            </a:pPr>
            <a:r>
              <a:rPr lang="th-TH" sz="3600" dirty="0" smtClean="0"/>
              <a:t>“ลดเวลาเรียนวิชาการ </a:t>
            </a:r>
            <a:br>
              <a:rPr lang="th-TH" sz="3600" dirty="0" smtClean="0"/>
            </a:br>
            <a:r>
              <a:rPr lang="th-TH" sz="3600" dirty="0" smtClean="0"/>
              <a:t>หวังเห็นเด็กศึกษานอกตำรา </a:t>
            </a:r>
            <a:br>
              <a:rPr lang="th-TH" sz="3600" dirty="0" smtClean="0"/>
            </a:br>
            <a:r>
              <a:rPr lang="th-TH" sz="3600" dirty="0" smtClean="0"/>
              <a:t>ไม่ใช่ท่องจำอย่างเดียว  </a:t>
            </a:r>
            <a:br>
              <a:rPr lang="th-TH" sz="3600" dirty="0" smtClean="0"/>
            </a:br>
            <a:r>
              <a:rPr lang="th-TH" sz="3600" dirty="0" smtClean="0">
                <a:solidFill>
                  <a:srgbClr val="C00000"/>
                </a:solidFill>
              </a:rPr>
              <a:t>ยังไม่ปล่อยกลับบ้านก่อน </a:t>
            </a: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/>
              <a:t>เป็นภาระผู้ปกครอง”</a:t>
            </a:r>
            <a:endParaRPr lang="th-TH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4139952" y="1484784"/>
            <a:ext cx="481093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พล.อ.</a:t>
            </a:r>
            <a:r>
              <a:rPr lang="th-TH" sz="32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ประยุทธ์ จันทร์โอชา นายกรัฐมนตรี </a:t>
            </a:r>
            <a: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4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กล่าวถึงนโยบายการลดเวลาการเรียนภาควิชาการลง </a:t>
            </a: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</a:t>
            </a:r>
            <a:r>
              <a:rPr lang="th-TH" sz="24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เลิกในเวลา </a:t>
            </a:r>
            <a:r>
              <a:rPr lang="th-TH" sz="2400" b="1" dirty="0" smtClean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๑๔.๐๐ น.</a:t>
            </a:r>
            <a:r>
              <a:rPr lang="th-TH" sz="28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2800" b="1" dirty="0">
                <a:solidFill>
                  <a:srgbClr val="3366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n-US" sz="2800" b="1" dirty="0">
              <a:solidFill>
                <a:srgbClr val="3366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29719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172200" cy="639763"/>
          </a:xfrm>
        </p:spPr>
        <p:txBody>
          <a:bodyPr/>
          <a:lstStyle/>
          <a:p>
            <a:r>
              <a:rPr lang="th-TH" dirty="0" smtClean="0"/>
              <a:t>ความเป็นมา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>
              <a:solidFill>
                <a:srgbClr val="C00000"/>
              </a:solidFill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467544" y="1484784"/>
            <a:ext cx="8136904" cy="144016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67544" y="3212976"/>
            <a:ext cx="8064896" cy="187220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67544" y="5229200"/>
            <a:ext cx="8064896" cy="10801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tx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628800"/>
            <a:ext cx="8435280" cy="4967288"/>
          </a:xfrm>
        </p:spPr>
        <p:txBody>
          <a:bodyPr/>
          <a:lstStyle/>
          <a:p>
            <a:pPr>
              <a:buNone/>
            </a:pPr>
            <a:r>
              <a:rPr lang="th-TH" dirty="0" smtClean="0"/>
              <a:t>      </a:t>
            </a:r>
            <a:r>
              <a:rPr lang="th-TH" dirty="0" smtClean="0">
                <a:solidFill>
                  <a:srgbClr val="000099"/>
                </a:solidFill>
              </a:rPr>
              <a:t>การ</a:t>
            </a:r>
            <a:r>
              <a:rPr lang="th-TH" dirty="0">
                <a:solidFill>
                  <a:srgbClr val="000099"/>
                </a:solidFill>
              </a:rPr>
              <a:t>เรียนรู้ของเด็กนักเรียนได้เปลี่ยนแปลงไป </a:t>
            </a:r>
            <a:r>
              <a:rPr lang="th-TH" dirty="0" smtClean="0">
                <a:solidFill>
                  <a:srgbClr val="000099"/>
                </a:solidFill>
              </a:rPr>
              <a:t>เนื่องจากมี</a:t>
            </a:r>
          </a:p>
          <a:p>
            <a:pPr>
              <a:spcAft>
                <a:spcPts val="1200"/>
              </a:spcAft>
              <a:buNone/>
            </a:pPr>
            <a:r>
              <a:rPr lang="th-TH" dirty="0" smtClean="0"/>
              <a:t>      </a:t>
            </a:r>
            <a:r>
              <a:rPr lang="th-TH" dirty="0" smtClean="0">
                <a:solidFill>
                  <a:srgbClr val="000099"/>
                </a:solidFill>
              </a:rPr>
              <a:t>แหล่ง</a:t>
            </a:r>
            <a:r>
              <a:rPr lang="th-TH" dirty="0">
                <a:solidFill>
                  <a:srgbClr val="000099"/>
                </a:solidFill>
              </a:rPr>
              <a:t>เรียนรู้ </a:t>
            </a:r>
            <a:r>
              <a:rPr lang="th-TH" dirty="0" smtClean="0">
                <a:solidFill>
                  <a:srgbClr val="000099"/>
                </a:solidFill>
              </a:rPr>
              <a:t>สื่อ</a:t>
            </a:r>
            <a:r>
              <a:rPr lang="th-TH" dirty="0">
                <a:solidFill>
                  <a:srgbClr val="000099"/>
                </a:solidFill>
              </a:rPr>
              <a:t>และเทคโนโลยี เช่น  </a:t>
            </a:r>
            <a:r>
              <a:rPr lang="en-US" sz="3600" dirty="0" smtClean="0">
                <a:solidFill>
                  <a:srgbClr val="000099"/>
                </a:solidFill>
              </a:rPr>
              <a:t>Internet , Computer</a:t>
            </a:r>
            <a:r>
              <a:rPr lang="en-US" sz="3600" dirty="0">
                <a:solidFill>
                  <a:srgbClr val="000099"/>
                </a:solidFill>
              </a:rPr>
              <a:t>, </a:t>
            </a:r>
            <a:r>
              <a:rPr lang="en-US" sz="3600" dirty="0" smtClean="0">
                <a:solidFill>
                  <a:srgbClr val="000099"/>
                </a:solidFill>
              </a:rPr>
              <a:t>              Tablet </a:t>
            </a:r>
            <a:r>
              <a:rPr lang="en-US" dirty="0" smtClean="0"/>
              <a:t>, Smart </a:t>
            </a:r>
            <a:r>
              <a:rPr lang="en-US" dirty="0" smtClean="0"/>
              <a:t>Phone</a:t>
            </a: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endParaRPr lang="th-TH" sz="1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r>
              <a:rPr lang="th-TH" dirty="0" smtClean="0">
                <a:solidFill>
                  <a:schemeClr val="accent6">
                    <a:lumMod val="50000"/>
                  </a:schemeClr>
                </a:solidFill>
              </a:rPr>
              <a:t>     </a:t>
            </a:r>
            <a:r>
              <a:rPr lang="th-TH" dirty="0" smtClean="0">
                <a:solidFill>
                  <a:schemeClr val="tx1"/>
                </a:solidFill>
              </a:rPr>
              <a:t>นักเรียน</a:t>
            </a:r>
            <a:r>
              <a:rPr lang="th-TH" dirty="0" smtClean="0">
                <a:solidFill>
                  <a:schemeClr val="tx1"/>
                </a:solidFill>
              </a:rPr>
              <a:t>สามารถเรียนรู้</a:t>
            </a:r>
            <a:r>
              <a:rPr lang="th-TH" dirty="0">
                <a:solidFill>
                  <a:schemeClr val="tx1"/>
                </a:solidFill>
              </a:rPr>
              <a:t>ได้ด้วย</a:t>
            </a:r>
            <a:r>
              <a:rPr lang="th-TH" dirty="0" smtClean="0">
                <a:solidFill>
                  <a:schemeClr val="tx1"/>
                </a:solidFill>
              </a:rPr>
              <a:t>ตนเอง ไม่</a:t>
            </a:r>
            <a:r>
              <a:rPr lang="th-TH" dirty="0">
                <a:solidFill>
                  <a:schemeClr val="tx1"/>
                </a:solidFill>
              </a:rPr>
              <a:t>จำเป็นต้องจำกัด</a:t>
            </a:r>
            <a:r>
              <a:rPr lang="th-TH" dirty="0" smtClean="0">
                <a:solidFill>
                  <a:schemeClr val="tx1"/>
                </a:solidFill>
              </a:rPr>
              <a:t>เฉพาะ             </a:t>
            </a:r>
            <a:r>
              <a:rPr lang="th-TH" dirty="0" smtClean="0">
                <a:solidFill>
                  <a:schemeClr val="tx1"/>
                </a:solidFill>
              </a:rPr>
              <a:t> </a:t>
            </a:r>
            <a:r>
              <a:rPr lang="th-TH" dirty="0" smtClean="0">
                <a:solidFill>
                  <a:schemeClr val="tx1"/>
                </a:solidFill>
              </a:rPr>
              <a:t>ใน</a:t>
            </a:r>
            <a:r>
              <a:rPr lang="th-TH" dirty="0">
                <a:solidFill>
                  <a:schemeClr val="tx1"/>
                </a:solidFill>
              </a:rPr>
              <a:t>ห้องเรียนตาม</a:t>
            </a:r>
            <a:r>
              <a:rPr lang="th-TH" dirty="0" smtClean="0">
                <a:solidFill>
                  <a:schemeClr val="tx1"/>
                </a:solidFill>
              </a:rPr>
              <a:t>เวลาที่</a:t>
            </a:r>
            <a:r>
              <a:rPr lang="th-TH" dirty="0">
                <a:solidFill>
                  <a:schemeClr val="tx1"/>
                </a:solidFill>
              </a:rPr>
              <a:t>ครู</a:t>
            </a:r>
            <a:r>
              <a:rPr lang="th-TH" dirty="0" smtClean="0">
                <a:solidFill>
                  <a:schemeClr val="tx1"/>
                </a:solidFill>
              </a:rPr>
              <a:t>กำหนดสามารถ</a:t>
            </a:r>
            <a:r>
              <a:rPr lang="th-TH" dirty="0">
                <a:solidFill>
                  <a:schemeClr val="tx1"/>
                </a:solidFill>
              </a:rPr>
              <a:t>เรียนรู้ได้ทุก</a:t>
            </a:r>
            <a:r>
              <a:rPr lang="th-TH" dirty="0" smtClean="0">
                <a:solidFill>
                  <a:schemeClr val="tx1"/>
                </a:solidFill>
              </a:rPr>
              <a:t>แห่งทุก</a:t>
            </a:r>
            <a:r>
              <a:rPr lang="th-TH" dirty="0" smtClean="0">
                <a:solidFill>
                  <a:schemeClr val="tx1"/>
                </a:solidFill>
              </a:rPr>
              <a:t>เวลา           </a:t>
            </a:r>
            <a:r>
              <a:rPr lang="th-TH" dirty="0" smtClean="0">
                <a:solidFill>
                  <a:schemeClr val="tx1"/>
                </a:solidFill>
              </a:rPr>
              <a:t>ทั้ง</a:t>
            </a:r>
            <a:r>
              <a:rPr lang="th-TH" dirty="0">
                <a:solidFill>
                  <a:schemeClr val="tx1"/>
                </a:solidFill>
              </a:rPr>
              <a:t>ในห้องเรียน</a:t>
            </a:r>
            <a:r>
              <a:rPr lang="th-TH" dirty="0" smtClean="0">
                <a:solidFill>
                  <a:schemeClr val="tx1"/>
                </a:solidFill>
              </a:rPr>
              <a:t>และนอก</a:t>
            </a:r>
            <a:r>
              <a:rPr lang="th-TH" dirty="0">
                <a:solidFill>
                  <a:schemeClr val="tx1"/>
                </a:solidFill>
              </a:rPr>
              <a:t>ห้องเรียน </a:t>
            </a:r>
            <a:r>
              <a:rPr lang="th-TH" dirty="0" smtClean="0">
                <a:solidFill>
                  <a:schemeClr val="tx1"/>
                </a:solidFill>
              </a:rPr>
              <a:t>ตาม</a:t>
            </a:r>
            <a:r>
              <a:rPr lang="th-TH" dirty="0">
                <a:solidFill>
                  <a:schemeClr val="tx1"/>
                </a:solidFill>
              </a:rPr>
              <a:t>ความ</a:t>
            </a:r>
            <a:r>
              <a:rPr lang="th-TH" dirty="0" smtClean="0">
                <a:solidFill>
                  <a:schemeClr val="tx1"/>
                </a:solidFill>
              </a:rPr>
              <a:t>พร้อมของ</a:t>
            </a:r>
            <a:r>
              <a:rPr lang="th-TH" dirty="0">
                <a:solidFill>
                  <a:schemeClr val="tx1"/>
                </a:solidFill>
              </a:rPr>
              <a:t>นักเรียน </a:t>
            </a:r>
            <a:endParaRPr lang="th-TH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Aft>
                <a:spcPts val="1200"/>
              </a:spcAft>
              <a:buNone/>
            </a:pPr>
            <a:endParaRPr lang="th-TH" sz="11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>
              <a:buNone/>
            </a:pPr>
            <a:r>
              <a:rPr lang="th-TH" dirty="0" smtClean="0">
                <a:solidFill>
                  <a:schemeClr val="accent3">
                    <a:lumMod val="50000"/>
                  </a:schemeClr>
                </a:solidFill>
              </a:rPr>
              <a:t>      </a:t>
            </a:r>
            <a:r>
              <a:rPr lang="th-TH" dirty="0" smtClean="0">
                <a:solidFill>
                  <a:schemeClr val="tx1"/>
                </a:solidFill>
              </a:rPr>
              <a:t>ครูผู้สอน</a:t>
            </a:r>
            <a:r>
              <a:rPr lang="th-TH" dirty="0" smtClean="0">
                <a:solidFill>
                  <a:schemeClr val="tx1"/>
                </a:solidFill>
              </a:rPr>
              <a:t>ต้อง</a:t>
            </a:r>
            <a:r>
              <a:rPr lang="th-TH" dirty="0">
                <a:solidFill>
                  <a:schemeClr val="tx1"/>
                </a:solidFill>
              </a:rPr>
              <a:t>ปรับวิธีการจัดการเรียนรู้ และนักเรียนต้อง</a:t>
            </a:r>
            <a:r>
              <a:rPr lang="th-TH" dirty="0" smtClean="0">
                <a:solidFill>
                  <a:schemeClr val="tx1"/>
                </a:solidFill>
              </a:rPr>
              <a:t>เปลี่ยน           วิธีการเรียนรู้ของ</a:t>
            </a:r>
            <a:r>
              <a:rPr lang="th-TH" dirty="0">
                <a:solidFill>
                  <a:schemeClr val="tx1"/>
                </a:solidFill>
              </a:rPr>
              <a:t>ตนเอง</a:t>
            </a:r>
          </a:p>
        </p:txBody>
      </p:sp>
    </p:spTree>
    <p:extLst>
      <p:ext uri="{BB962C8B-B14F-4D97-AF65-F5344CB8AC3E}">
        <p14:creationId xmlns:p14="http://schemas.microsoft.com/office/powerpoint/2010/main" xmlns="" val="8017763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ห้าเหลี่ยม 3"/>
          <p:cNvSpPr/>
          <p:nvPr/>
        </p:nvSpPr>
        <p:spPr>
          <a:xfrm>
            <a:off x="611560" y="2204864"/>
            <a:ext cx="3528392" cy="1008112"/>
          </a:xfrm>
          <a:prstGeom prst="homePlate">
            <a:avLst>
              <a:gd name="adj" fmla="val 40976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484784"/>
            <a:ext cx="7787208" cy="4967288"/>
          </a:xfrm>
        </p:spPr>
        <p:txBody>
          <a:bodyPr/>
          <a:lstStyle/>
          <a:p>
            <a:pPr lvl="0">
              <a:buNone/>
            </a:pPr>
            <a:r>
              <a:rPr lang="th-TH" sz="4000" dirty="0" smtClean="0"/>
              <a:t> </a:t>
            </a:r>
          </a:p>
          <a:p>
            <a:pPr lvl="0"/>
            <a:endParaRPr lang="th-TH" sz="4000" dirty="0" smtClean="0"/>
          </a:p>
          <a:p>
            <a:pPr lvl="0">
              <a:lnSpc>
                <a:spcPct val="100000"/>
              </a:lnSpc>
              <a:buNone/>
            </a:pPr>
            <a:r>
              <a:rPr lang="th-TH" sz="4000" dirty="0" smtClean="0"/>
              <a:t>    </a:t>
            </a:r>
            <a: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ลดเวลา</a:t>
            </a:r>
            <a: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เรียน</a:t>
            </a:r>
          </a:p>
          <a:p>
            <a:pPr lvl="0">
              <a:lnSpc>
                <a:spcPct val="100000"/>
              </a:lnSpc>
              <a:buNone/>
            </a:pPr>
            <a:endParaRPr lang="th-TH" sz="3600" dirty="0" smtClean="0">
              <a:solidFill>
                <a:srgbClr val="C00000"/>
              </a:solidFill>
            </a:endParaRP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การลดเวลาเรียนภาควิชาการและการลดเวลาของ   การจัดกิจกรรมการเรียนรู้ที่ผู้เรียนเป็นผู้รับความรู้ เช่น การบรรยาย การสาธิต การศึกษาใบความรู้ ให้น้อยลง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ห้าเหลี่ยม 3"/>
          <p:cNvSpPr/>
          <p:nvPr/>
        </p:nvSpPr>
        <p:spPr>
          <a:xfrm>
            <a:off x="539552" y="1700808"/>
            <a:ext cx="3528392" cy="1008112"/>
          </a:xfrm>
          <a:prstGeom prst="homePlate">
            <a:avLst>
              <a:gd name="adj" fmla="val 40976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967288"/>
          </a:xfrm>
        </p:spPr>
        <p:txBody>
          <a:bodyPr/>
          <a:lstStyle/>
          <a:p>
            <a:pPr lvl="0">
              <a:buNone/>
            </a:pPr>
            <a:endParaRPr lang="th-TH" dirty="0" smtClean="0"/>
          </a:p>
          <a:p>
            <a:pPr lvl="0">
              <a:buNone/>
            </a:pPr>
            <a:endParaRPr lang="th-TH" dirty="0" smtClean="0"/>
          </a:p>
          <a:p>
            <a:pPr lvl="0">
              <a:buNone/>
            </a:pPr>
            <a:r>
              <a:rPr lang="th-TH" sz="3600" dirty="0" smtClean="0"/>
              <a:t>     </a:t>
            </a: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เพิ่มเวลารู้ </a:t>
            </a:r>
            <a:endParaRPr lang="th-TH" sz="48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endParaRPr lang="th-TH" sz="4800" dirty="0" smtClean="0">
              <a:solidFill>
                <a:srgbClr val="C00000"/>
              </a:solidFill>
            </a:endParaRPr>
          </a:p>
          <a:p>
            <a:pPr lvl="0">
              <a:buNone/>
            </a:pPr>
            <a:endParaRPr lang="th-TH" sz="4800" dirty="0" smtClean="0">
              <a:solidFill>
                <a:srgbClr val="C00000"/>
              </a:solidFill>
            </a:endParaRP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</a:rPr>
              <a:t>		</a:t>
            </a: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การเพิ่มเวลาและโอกาสให้ผู้เรียนได้ลงมือปฏิบัติจริง มีประสบการณ์ตรง คิดวิเคราะห์ ทำงานเป็นทีม และเรียนรู้ด้วยตนเองอย่างมีความสุขจากกิจกรรมสร้างสรรค์ที่หลากหลายมากขึ้น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ความหมาย </a:t>
            </a:r>
            <a:r>
              <a:rPr lang="th-TH" dirty="0" smtClean="0">
                <a:solidFill>
                  <a:srgbClr val="C00000"/>
                </a:solidFill>
              </a:rPr>
              <a:t>“ลดเวลาเรียน เพิ่มเวลารู้”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th-TH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h-TH" sz="4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การบริหารจัดการเวลาเรียน </a:t>
            </a:r>
          </a:p>
          <a:p>
            <a:pPr lvl="0">
              <a:lnSpc>
                <a:spcPct val="100000"/>
              </a:lnSpc>
              <a:buNone/>
            </a:pPr>
            <a:r>
              <a:rPr lang="th-TH" sz="4800" dirty="0" smtClean="0">
                <a:solidFill>
                  <a:srgbClr val="C00000"/>
                </a:solidFill>
              </a:rPr>
              <a:t>        </a:t>
            </a:r>
            <a:r>
              <a:rPr lang="th-TH" sz="4000" dirty="0" smtClean="0"/>
              <a:t> การจัดสัดส่วนเวลาของการ</a:t>
            </a:r>
            <a:r>
              <a:rPr lang="th-TH" sz="4000" u="sng" dirty="0" smtClean="0">
                <a:solidFill>
                  <a:schemeClr val="accent3">
                    <a:lumMod val="50000"/>
                  </a:schemeClr>
                </a:solidFill>
              </a:rPr>
              <a:t>จัดกิจกรรมการเรียนรู้      ที่ผู้เรียนเป็นผู้รับความรู้ให้น้อยลง</a:t>
            </a:r>
            <a:r>
              <a:rPr lang="th-TH" sz="4000" u="sng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th-TH" sz="4000" dirty="0" smtClean="0"/>
              <a:t>และ</a:t>
            </a:r>
            <a:r>
              <a:rPr lang="th-TH" sz="4000" u="sng" dirty="0" smtClean="0">
                <a:solidFill>
                  <a:schemeClr val="accent3">
                    <a:lumMod val="50000"/>
                  </a:schemeClr>
                </a:solidFill>
              </a:rPr>
              <a:t>เพิ่มเวลาของกิจกรรมการเรียนรู้ที่ผู้เรียนเป็นผู้ลงมือปฏิบัติจริง และสร้างความรู้ด้วยตนเองมากขึ้น</a:t>
            </a:r>
            <a:r>
              <a:rPr lang="th-TH" sz="4000" u="sng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th-TH" sz="4000" dirty="0" smtClean="0"/>
              <a:t>เพื่อให้ผู้เรียนได้รับการพัฒนาตามความสนใจ ความถนัดและความต้องการ ได้เพิ่มพูนทักษะการคิดวิเคราะห์ ทักษะชีวิต ความมีน้ำใจ การทำงานเป็นทีม และมีความสุขในการเรียนรู้</a:t>
            </a:r>
            <a:endParaRPr lang="en-US" sz="400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984776" cy="639763"/>
          </a:xfrm>
        </p:spPr>
        <p:txBody>
          <a:bodyPr/>
          <a:lstStyle/>
          <a:p>
            <a:r>
              <a:rPr lang="th-TH" sz="3400" dirty="0" smtClean="0"/>
              <a:t>หลักการจัดกิจกรรม</a:t>
            </a:r>
            <a:r>
              <a:rPr lang="th-TH" sz="3400" dirty="0" smtClean="0">
                <a:solidFill>
                  <a:srgbClr val="0000CC"/>
                </a:solidFill>
              </a:rPr>
              <a:t>“ลดเวลาเรียน เพิ่มเวลารู้”</a:t>
            </a:r>
            <a:endParaRPr lang="th-TH" sz="3400" dirty="0">
              <a:solidFill>
                <a:srgbClr val="0000CC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967288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th-TH" sz="3600" dirty="0" smtClean="0"/>
              <a:t>หลักการของการจัดกิจกรรม  </a:t>
            </a:r>
            <a:r>
              <a:rPr lang="th-TH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“ลดเวลาเรียน เพิ่มเวลารู้”</a:t>
            </a:r>
          </a:p>
          <a:p>
            <a:pPr marL="457200" lvl="1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/>
              <a:t>จัดกิจกรรมการเรียนรู้ที่ครอบคลุมหลักองค์ ๔ การศึกษา</a:t>
            </a:r>
          </a:p>
          <a:p>
            <a:pPr marL="457200" lvl="1" indent="0">
              <a:lnSpc>
                <a:spcPct val="100000"/>
              </a:lnSpc>
              <a:buNone/>
            </a:pPr>
            <a:r>
              <a:rPr lang="en-US" sz="3200" dirty="0" smtClean="0"/>
              <a:t>	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พุทธิศึกษา   </a:t>
            </a:r>
            <a:r>
              <a:rPr lang="th-TH" sz="3200" dirty="0" err="1" smtClean="0">
                <a:solidFill>
                  <a:schemeClr val="accent2">
                    <a:lumMod val="75000"/>
                  </a:schemeClr>
                </a:solidFill>
              </a:rPr>
              <a:t>จริย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ศึกษา  </a:t>
            </a:r>
            <a:r>
              <a:rPr lang="th-TH" sz="3200" dirty="0" err="1" smtClean="0">
                <a:solidFill>
                  <a:schemeClr val="accent2">
                    <a:lumMod val="75000"/>
                  </a:schemeClr>
                </a:solidFill>
              </a:rPr>
              <a:t>หัตถ</a:t>
            </a:r>
            <a:r>
              <a:rPr lang="th-TH" sz="3200" dirty="0" smtClean="0">
                <a:solidFill>
                  <a:schemeClr val="accent2">
                    <a:lumMod val="75000"/>
                  </a:schemeClr>
                </a:solidFill>
              </a:rPr>
              <a:t>ศึกษา  พลศึกษา</a:t>
            </a:r>
          </a:p>
          <a:p>
            <a:pPr marL="457200" lvl="1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>
                <a:solidFill>
                  <a:srgbClr val="0000CC"/>
                </a:solidFill>
              </a:rPr>
              <a:t> ตาม</a:t>
            </a:r>
            <a:r>
              <a:rPr lang="th-TH" sz="3200" dirty="0" smtClean="0"/>
              <a:t>ความสนใจ ความถนัด ของผู้เรียน </a:t>
            </a:r>
            <a:endParaRPr lang="th-TH" sz="32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450850" indent="80963">
              <a:lnSpc>
                <a:spcPct val="100000"/>
              </a:lnSpc>
              <a:buFont typeface="Wingdings" pitchFamily="2" charset="2"/>
              <a:buChar char="v"/>
            </a:pPr>
            <a:r>
              <a:rPr lang="th-TH" sz="3200" dirty="0" smtClean="0"/>
              <a:t> เน้นผู้เรียนเป็นสำคัญ  ให้ผู้เรียนได้ลงมือปฏิบัติจริง</a:t>
            </a:r>
            <a:r>
              <a:rPr lang="th-TH" dirty="0" smtClean="0">
                <a:solidFill>
                  <a:srgbClr val="0000CC"/>
                </a:solidFill>
              </a:rPr>
              <a:t> </a:t>
            </a:r>
          </a:p>
          <a:p>
            <a:pPr marL="450850" indent="80963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เรียนรู้อย่างมีความหมายและเชื่อมโยงกับชีวิตจริง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ผู้เรียนได้วางแผน คิดวิเคราะห์ อภิปราย สรุปความรู้ 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นำเสนอ จุดประกายความคิด สร้างแรงบันดาลใจ</a:t>
            </a:r>
          </a:p>
          <a:p>
            <a:pPr marL="450850" indent="0">
              <a:lnSpc>
                <a:spcPct val="100000"/>
              </a:lnSpc>
              <a:buFont typeface="Wingdings" pitchFamily="2" charset="2"/>
              <a:buChar char="v"/>
            </a:pPr>
            <a:r>
              <a:rPr lang="th-TH" dirty="0" smtClean="0">
                <a:solidFill>
                  <a:srgbClr val="0000CC"/>
                </a:solidFill>
              </a:rPr>
              <a:t> การเรียนรู้ให้เกิดขึ้นได้ทุกเวลา ทุกสถานที่</a:t>
            </a:r>
          </a:p>
          <a:p>
            <a:pPr marL="457200" lvl="1" indent="0">
              <a:lnSpc>
                <a:spcPts val="3200"/>
              </a:lnSpc>
              <a:buFont typeface="Wingdings" pitchFamily="2" charset="2"/>
              <a:buChar char="v"/>
            </a:pPr>
            <a:endParaRPr lang="th-TH" sz="3200" dirty="0"/>
          </a:p>
        </p:txBody>
      </p:sp>
    </p:spTree>
    <p:extLst>
      <p:ext uri="{BB962C8B-B14F-4D97-AF65-F5344CB8AC3E}">
        <p14:creationId xmlns:p14="http://schemas.microsoft.com/office/powerpoint/2010/main" xmlns="" val="31240510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ทฤษฎีการเรียนรู้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19225" y="2178744"/>
            <a:ext cx="8229600" cy="3986560"/>
          </a:xfr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th-TH" sz="3600" dirty="0" smtClean="0">
                <a:solidFill>
                  <a:srgbClr val="C00000"/>
                </a:solidFill>
              </a:rPr>
              <a:t>     </a:t>
            </a:r>
          </a:p>
          <a:p>
            <a:pPr>
              <a:lnSpc>
                <a:spcPct val="100000"/>
              </a:lnSpc>
              <a:buNone/>
            </a:pPr>
            <a:r>
              <a:rPr lang="th-TH" sz="3600" dirty="0" smtClean="0">
                <a:solidFill>
                  <a:srgbClr val="C00000"/>
                </a:solidFill>
              </a:rPr>
              <a:t> </a:t>
            </a:r>
            <a:r>
              <a:rPr lang="th-TH" sz="3600" dirty="0" smtClean="0">
                <a:solidFill>
                  <a:srgbClr val="C00000"/>
                </a:solidFill>
              </a:rPr>
              <a:t> ทฤษฎี</a:t>
            </a:r>
            <a:r>
              <a:rPr lang="th-TH" sz="3600" dirty="0">
                <a:solidFill>
                  <a:srgbClr val="C00000"/>
                </a:solidFill>
              </a:rPr>
              <a:t>การเรียนรู้ที่สนับสนุนแนวคิด </a:t>
            </a:r>
            <a:r>
              <a:rPr lang="en-US" sz="3600" dirty="0">
                <a:solidFill>
                  <a:srgbClr val="C00000"/>
                </a:solidFill>
              </a:rPr>
              <a:t>“</a:t>
            </a:r>
            <a:r>
              <a:rPr lang="th-TH" sz="3600" dirty="0">
                <a:solidFill>
                  <a:srgbClr val="C00000"/>
                </a:solidFill>
              </a:rPr>
              <a:t>ลดเวลาเรียน เพิ่มเวลา</a:t>
            </a:r>
            <a:r>
              <a:rPr lang="th-TH" sz="3600" dirty="0" smtClean="0">
                <a:solidFill>
                  <a:srgbClr val="C00000"/>
                </a:solidFill>
              </a:rPr>
              <a:t>รู้</a:t>
            </a:r>
            <a:r>
              <a:rPr lang="th-TH" sz="3600" dirty="0" smtClean="0"/>
              <a:t>คือ </a:t>
            </a:r>
            <a:r>
              <a:rPr lang="th-TH" sz="3600" dirty="0" smtClean="0">
                <a:solidFill>
                  <a:schemeClr val="accent6">
                    <a:lumMod val="50000"/>
                  </a:schemeClr>
                </a:solidFill>
              </a:rPr>
              <a:t>ทฤษฎี</a:t>
            </a:r>
            <a:r>
              <a:rPr lang="th-TH" sz="3600" dirty="0">
                <a:solidFill>
                  <a:schemeClr val="accent6">
                    <a:lumMod val="50000"/>
                  </a:schemeClr>
                </a:solidFill>
              </a:rPr>
              <a:t>คอนสตรัคติวิสต์</a:t>
            </a:r>
            <a:r>
              <a:rPr lang="en-US" sz="3600" dirty="0">
                <a:solidFill>
                  <a:schemeClr val="accent6">
                    <a:lumMod val="50000"/>
                  </a:schemeClr>
                </a:solidFill>
              </a:rPr>
              <a:t> (Constructivist) </a:t>
            </a:r>
            <a:r>
              <a:rPr lang="th-TH" sz="3600" dirty="0"/>
              <a:t>ซึ่งเป็นทฤษฎีที่ให้</a:t>
            </a:r>
            <a:r>
              <a:rPr lang="th-TH" sz="3600" dirty="0" smtClean="0"/>
              <a:t>ความสำคัญกับ</a:t>
            </a:r>
            <a:r>
              <a:rPr lang="th-TH" sz="3600" dirty="0"/>
              <a:t>ตัวผู้เรียน เชื่อว่าผู้เรียนสามารถสร้างความรู้ได้ด้วยตนเอง จาก</a:t>
            </a:r>
            <a:r>
              <a:rPr lang="th-TH" sz="3600" dirty="0" smtClean="0"/>
              <a:t>การมี</a:t>
            </a:r>
            <a:r>
              <a:rPr lang="th-TH" sz="3600" dirty="0"/>
              <a:t>ปฏิสัมพันธ์กับบุคคลอื่น</a:t>
            </a:r>
            <a:r>
              <a:rPr lang="th-TH" sz="3600" dirty="0" smtClean="0"/>
              <a:t>และสิ่งแวดล้อม อย่าง</a:t>
            </a:r>
            <a:r>
              <a:rPr lang="th-TH" sz="3600" dirty="0"/>
              <a:t>กระตือรือร้น</a:t>
            </a:r>
            <a:endParaRPr lang="en-US" sz="3600" dirty="0"/>
          </a:p>
          <a:p>
            <a:pPr marL="457200" lvl="1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37017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71550" y="953393"/>
            <a:ext cx="3552825" cy="2449513"/>
          </a:xfrm>
          <a:prstGeom prst="rect">
            <a:avLst/>
          </a:prstGeom>
          <a:gradFill rotWithShape="1">
            <a:gsLst>
              <a:gs pos="0">
                <a:srgbClr val="FF3300"/>
              </a:gs>
              <a:gs pos="100000">
                <a:srgbClr val="FFCC66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th-TH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1484784"/>
            <a:ext cx="28616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Teach More</a:t>
            </a:r>
          </a:p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Learn More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618038" y="953393"/>
            <a:ext cx="3554412" cy="2449513"/>
          </a:xfrm>
          <a:prstGeom prst="rect">
            <a:avLst/>
          </a:prstGeom>
          <a:gradFill rotWithShape="1">
            <a:gsLst>
              <a:gs pos="0">
                <a:srgbClr val="CCFF33"/>
              </a:gs>
              <a:gs pos="100000">
                <a:srgbClr val="669900"/>
              </a:gs>
            </a:gsLst>
            <a:lin ang="189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th-TH" sz="20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4048" y="1484784"/>
            <a:ext cx="28007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Teach Less</a:t>
            </a:r>
          </a:p>
          <a:p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Learn More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4618038" y="3472756"/>
            <a:ext cx="3554412" cy="2449512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990000"/>
              </a:gs>
            </a:gsLst>
            <a:lin ang="27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th-TH" sz="20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971550" y="3472756"/>
            <a:ext cx="3552825" cy="2449512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rgbClr val="99CCFF"/>
              </a:gs>
            </a:gsLst>
            <a:lin ang="189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th-TH" sz="200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91690" y="3952821"/>
            <a:ext cx="28616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Teach More</a:t>
            </a:r>
          </a:p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Learn Less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148064" y="3933056"/>
            <a:ext cx="27029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Teach Less</a:t>
            </a:r>
          </a:p>
          <a:p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Learn Less</a:t>
            </a:r>
          </a:p>
        </p:txBody>
      </p:sp>
    </p:spTree>
    <p:extLst>
      <p:ext uri="{BB962C8B-B14F-4D97-AF65-F5344CB8AC3E}">
        <p14:creationId xmlns:p14="http://schemas.microsoft.com/office/powerpoint/2010/main" xmlns="" val="13729806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 animBg="1"/>
      <p:bldP spid="10" grpId="0" animBg="1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8"/>
          <p:cNvGrpSpPr/>
          <p:nvPr/>
        </p:nvGrpSpPr>
        <p:grpSpPr>
          <a:xfrm>
            <a:off x="1371600" y="685800"/>
            <a:ext cx="6477000" cy="5229394"/>
            <a:chOff x="2073574" y="942806"/>
            <a:chExt cx="4996852" cy="4972388"/>
          </a:xfrm>
        </p:grpSpPr>
        <p:grpSp>
          <p:nvGrpSpPr>
            <p:cNvPr id="3" name="กลุ่ม 6"/>
            <p:cNvGrpSpPr/>
            <p:nvPr/>
          </p:nvGrpSpPr>
          <p:grpSpPr>
            <a:xfrm>
              <a:off x="2516056" y="1208286"/>
              <a:ext cx="4288536" cy="4288536"/>
              <a:chOff x="2516055" y="331850"/>
              <a:chExt cx="4288536" cy="4288536"/>
            </a:xfrm>
          </p:grpSpPr>
          <p:sp>
            <p:nvSpPr>
              <p:cNvPr id="17" name="วงกลม 16"/>
              <p:cNvSpPr/>
              <p:nvPr/>
            </p:nvSpPr>
            <p:spPr>
              <a:xfrm>
                <a:off x="2516055" y="331850"/>
                <a:ext cx="4288536" cy="4288536"/>
              </a:xfrm>
              <a:prstGeom prst="pie">
                <a:avLst>
                  <a:gd name="adj1" fmla="val 16200000"/>
                  <a:gd name="adj2" fmla="val 1800000"/>
                </a:avLst>
              </a:prstGeom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วงกลม 4"/>
              <p:cNvSpPr/>
              <p:nvPr/>
            </p:nvSpPr>
            <p:spPr>
              <a:xfrm>
                <a:off x="4776216" y="1240612"/>
                <a:ext cx="1531620" cy="127635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2070" tIns="52070" rIns="52070" bIns="52070" numCol="1" spcCol="1270" anchor="ctr" anchorCtr="0">
                <a:noAutofit/>
              </a:bodyPr>
              <a:lstStyle/>
              <a:p>
                <a:pPr algn="ctr" defTabSz="1822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4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grpSp>
          <p:nvGrpSpPr>
            <p:cNvPr id="4" name="กลุ่ม 7"/>
            <p:cNvGrpSpPr/>
            <p:nvPr/>
          </p:nvGrpSpPr>
          <p:grpSpPr>
            <a:xfrm>
              <a:off x="2427733" y="1361448"/>
              <a:ext cx="4288536" cy="4288536"/>
              <a:chOff x="2427732" y="485012"/>
              <a:chExt cx="4288536" cy="4288536"/>
            </a:xfrm>
          </p:grpSpPr>
          <p:sp>
            <p:nvSpPr>
              <p:cNvPr id="15" name="วงกลม 14"/>
              <p:cNvSpPr/>
              <p:nvPr/>
            </p:nvSpPr>
            <p:spPr>
              <a:xfrm>
                <a:off x="2427732" y="485012"/>
                <a:ext cx="4288536" cy="4288536"/>
              </a:xfrm>
              <a:prstGeom prst="pie">
                <a:avLst>
                  <a:gd name="adj1" fmla="val 1800000"/>
                  <a:gd name="adj2" fmla="val 9000000"/>
                </a:avLst>
              </a:prstGeom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5812304"/>
                  <a:satOff val="-18573"/>
                  <a:lumOff val="-4706"/>
                  <a:alphaOff val="0"/>
                </a:schemeClr>
              </a:fillRef>
              <a:effectRef idx="1">
                <a:schemeClr val="accent3">
                  <a:hueOff val="5812304"/>
                  <a:satOff val="-18573"/>
                  <a:lumOff val="-470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วงกลม 6"/>
              <p:cNvSpPr/>
              <p:nvPr/>
            </p:nvSpPr>
            <p:spPr>
              <a:xfrm>
                <a:off x="3448812" y="3267456"/>
                <a:ext cx="2297430" cy="112318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7470" tIns="77470" rIns="77470" bIns="77470" numCol="1" spcCol="1270" anchor="ctr" anchorCtr="0">
                <a:noAutofit/>
              </a:bodyPr>
              <a:lstStyle/>
              <a:p>
                <a:pPr algn="ctr" defTabSz="2711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6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grpSp>
          <p:nvGrpSpPr>
            <p:cNvPr id="5" name="กลุ่ม 8"/>
            <p:cNvGrpSpPr/>
            <p:nvPr/>
          </p:nvGrpSpPr>
          <p:grpSpPr>
            <a:xfrm>
              <a:off x="2339409" y="1208286"/>
              <a:ext cx="4288536" cy="4288536"/>
              <a:chOff x="2339408" y="331850"/>
              <a:chExt cx="4288536" cy="4288536"/>
            </a:xfrm>
          </p:grpSpPr>
          <p:sp>
            <p:nvSpPr>
              <p:cNvPr id="13" name="วงกลม 12"/>
              <p:cNvSpPr/>
              <p:nvPr/>
            </p:nvSpPr>
            <p:spPr>
              <a:xfrm>
                <a:off x="2339408" y="331850"/>
                <a:ext cx="4288536" cy="4288536"/>
              </a:xfrm>
              <a:prstGeom prst="pie">
                <a:avLst>
                  <a:gd name="adj1" fmla="val 9000000"/>
                  <a:gd name="adj2" fmla="val 16200000"/>
                </a:avLst>
              </a:prstGeom>
              <a:solidFill>
                <a:srgbClr val="FFC000"/>
              </a:solidFill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11624607"/>
                  <a:satOff val="-37145"/>
                  <a:lumOff val="-9412"/>
                  <a:alphaOff val="0"/>
                </a:schemeClr>
              </a:fillRef>
              <a:effectRef idx="1">
                <a:schemeClr val="accent3">
                  <a:hueOff val="11624607"/>
                  <a:satOff val="-37145"/>
                  <a:lumOff val="-9412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วงกลม 8"/>
              <p:cNvSpPr/>
              <p:nvPr/>
            </p:nvSpPr>
            <p:spPr>
              <a:xfrm>
                <a:off x="2836163" y="1240612"/>
                <a:ext cx="1531620" cy="127635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2070" tIns="52070" rIns="52070" bIns="52070" numCol="1" spcCol="1270" anchor="ctr" anchorCtr="0">
                <a:noAutofit/>
              </a:bodyPr>
              <a:lstStyle/>
              <a:p>
                <a:pPr algn="ctr" defTabSz="1822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4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sp>
          <p:nvSpPr>
            <p:cNvPr id="10" name="ลูกศรเวียน 9"/>
            <p:cNvSpPr/>
            <p:nvPr/>
          </p:nvSpPr>
          <p:spPr>
            <a:xfrm>
              <a:off x="2250929" y="942806"/>
              <a:ext cx="4819497" cy="4819497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ลูกศรเวียน 10"/>
            <p:cNvSpPr/>
            <p:nvPr/>
          </p:nvSpPr>
          <p:spPr>
            <a:xfrm>
              <a:off x="2162252" y="1095697"/>
              <a:ext cx="4819497" cy="4819497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ln>
              <a:solidFill>
                <a:srgbClr val="66FF66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1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ลูกศรเวียน 11"/>
            <p:cNvSpPr/>
            <p:nvPr/>
          </p:nvSpPr>
          <p:spPr>
            <a:xfrm>
              <a:off x="2073574" y="942806"/>
              <a:ext cx="4819497" cy="4819497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rgbClr val="FFC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1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0" name="TextBox 19"/>
          <p:cNvSpPr txBox="1"/>
          <p:nvPr/>
        </p:nvSpPr>
        <p:spPr>
          <a:xfrm>
            <a:off x="437634" y="136118"/>
            <a:ext cx="40575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000" b="1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การเรียนรู้อย่างมีความหมาย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1143000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69986" y="1916832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การรับความรู้</a:t>
            </a:r>
          </a:p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Acquisition</a:t>
            </a:r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97896" y="1524000"/>
            <a:ext cx="2438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 err="1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บูรณา</a:t>
            </a:r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</a:t>
            </a:r>
          </a:p>
          <a:p>
            <a:pPr algn="ctr">
              <a:spcBef>
                <a:spcPct val="50000"/>
              </a:spcBef>
            </a:pPr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</a:p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 Integration</a:t>
            </a:r>
            <a:endParaRPr lang="th-TH" sz="3200" b="1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  <a:p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823281" y="3861048"/>
            <a:ext cx="15408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ประยุกต์ใช้</a:t>
            </a:r>
          </a:p>
          <a:p>
            <a:pPr algn="ctr"/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</a:p>
          <a:p>
            <a:pPr algn="ctr"/>
            <a:r>
              <a:rPr lang="en-US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Application</a:t>
            </a:r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16540" y="6006479"/>
            <a:ext cx="17459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000099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Dr. James </a:t>
            </a:r>
            <a:r>
              <a:rPr lang="en-US" sz="2400" dirty="0" err="1">
                <a:solidFill>
                  <a:srgbClr val="000099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Gallager</a:t>
            </a:r>
            <a:endParaRPr lang="th-TH" sz="2400" dirty="0">
              <a:solidFill>
                <a:srgbClr val="000099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731860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8"/>
          <p:cNvGrpSpPr/>
          <p:nvPr/>
        </p:nvGrpSpPr>
        <p:grpSpPr>
          <a:xfrm>
            <a:off x="1844898" y="685800"/>
            <a:ext cx="6399510" cy="5221001"/>
            <a:chOff x="2014787" y="942806"/>
            <a:chExt cx="4937070" cy="4964408"/>
          </a:xfrm>
        </p:grpSpPr>
        <p:grpSp>
          <p:nvGrpSpPr>
            <p:cNvPr id="3" name="กลุ่ม 6"/>
            <p:cNvGrpSpPr/>
            <p:nvPr/>
          </p:nvGrpSpPr>
          <p:grpSpPr>
            <a:xfrm>
              <a:off x="2367506" y="1377536"/>
              <a:ext cx="4288535" cy="4288536"/>
              <a:chOff x="2367505" y="501100"/>
              <a:chExt cx="4288535" cy="4288536"/>
            </a:xfrm>
          </p:grpSpPr>
          <p:sp>
            <p:nvSpPr>
              <p:cNvPr id="17" name="วงกลม 16"/>
              <p:cNvSpPr/>
              <p:nvPr/>
            </p:nvSpPr>
            <p:spPr>
              <a:xfrm>
                <a:off x="2367505" y="501100"/>
                <a:ext cx="4288535" cy="4288536"/>
              </a:xfrm>
              <a:prstGeom prst="pie">
                <a:avLst>
                  <a:gd name="adj1" fmla="val 2635721"/>
                  <a:gd name="adj2" fmla="val 5398649"/>
                </a:avLst>
              </a:prstGeom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3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8" name="วงกลม 4"/>
              <p:cNvSpPr/>
              <p:nvPr/>
            </p:nvSpPr>
            <p:spPr>
              <a:xfrm>
                <a:off x="4776216" y="1240612"/>
                <a:ext cx="1531620" cy="127635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2070" tIns="52070" rIns="52070" bIns="52070" numCol="1" spcCol="1270" anchor="ctr" anchorCtr="0">
                <a:noAutofit/>
              </a:bodyPr>
              <a:lstStyle/>
              <a:p>
                <a:pPr algn="ctr" defTabSz="1822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4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grpSp>
          <p:nvGrpSpPr>
            <p:cNvPr id="4" name="กลุ่ม 7"/>
            <p:cNvGrpSpPr/>
            <p:nvPr/>
          </p:nvGrpSpPr>
          <p:grpSpPr>
            <a:xfrm>
              <a:off x="2308719" y="1377536"/>
              <a:ext cx="4288536" cy="4288536"/>
              <a:chOff x="2308718" y="501100"/>
              <a:chExt cx="4288536" cy="4288536"/>
            </a:xfrm>
          </p:grpSpPr>
          <p:sp>
            <p:nvSpPr>
              <p:cNvPr id="15" name="วงกลม 14"/>
              <p:cNvSpPr/>
              <p:nvPr/>
            </p:nvSpPr>
            <p:spPr>
              <a:xfrm>
                <a:off x="2308718" y="501100"/>
                <a:ext cx="4288536" cy="4288536"/>
              </a:xfrm>
              <a:prstGeom prst="pie">
                <a:avLst>
                  <a:gd name="adj1" fmla="val 5745118"/>
                  <a:gd name="adj2" fmla="val 8138391"/>
                </a:avLst>
              </a:prstGeom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5812304"/>
                  <a:satOff val="-18573"/>
                  <a:lumOff val="-4706"/>
                  <a:alphaOff val="0"/>
                </a:schemeClr>
              </a:fillRef>
              <a:effectRef idx="1">
                <a:schemeClr val="accent3">
                  <a:hueOff val="5812304"/>
                  <a:satOff val="-18573"/>
                  <a:lumOff val="-4706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6" name="วงกลม 6"/>
              <p:cNvSpPr/>
              <p:nvPr/>
            </p:nvSpPr>
            <p:spPr>
              <a:xfrm>
                <a:off x="3448812" y="3267456"/>
                <a:ext cx="2297430" cy="112318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77470" tIns="77470" rIns="77470" bIns="77470" numCol="1" spcCol="1270" anchor="ctr" anchorCtr="0">
                <a:noAutofit/>
              </a:bodyPr>
              <a:lstStyle/>
              <a:p>
                <a:pPr algn="ctr" defTabSz="2711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6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grpSp>
          <p:nvGrpSpPr>
            <p:cNvPr id="5" name="กลุ่ม 8"/>
            <p:cNvGrpSpPr/>
            <p:nvPr/>
          </p:nvGrpSpPr>
          <p:grpSpPr>
            <a:xfrm>
              <a:off x="2339409" y="1208286"/>
              <a:ext cx="4288536" cy="4288536"/>
              <a:chOff x="2339408" y="331850"/>
              <a:chExt cx="4288536" cy="4288536"/>
            </a:xfrm>
          </p:grpSpPr>
          <p:sp>
            <p:nvSpPr>
              <p:cNvPr id="13" name="วงกลม 12"/>
              <p:cNvSpPr/>
              <p:nvPr/>
            </p:nvSpPr>
            <p:spPr>
              <a:xfrm>
                <a:off x="2339408" y="331850"/>
                <a:ext cx="4288536" cy="4288536"/>
              </a:xfrm>
              <a:prstGeom prst="pie">
                <a:avLst>
                  <a:gd name="adj1" fmla="val 8304102"/>
                  <a:gd name="adj2" fmla="val 2494863"/>
                </a:avLst>
              </a:prstGeom>
              <a:solidFill>
                <a:srgbClr val="FFC000"/>
              </a:solidFill>
            </p:spPr>
            <p:style>
              <a:lnRef idx="3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3">
                  <a:hueOff val="11624607"/>
                  <a:satOff val="-37145"/>
                  <a:lumOff val="-9412"/>
                  <a:alphaOff val="0"/>
                </a:schemeClr>
              </a:fillRef>
              <a:effectRef idx="1">
                <a:schemeClr val="accent3">
                  <a:hueOff val="11624607"/>
                  <a:satOff val="-37145"/>
                  <a:lumOff val="-9412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4" name="วงกลม 8"/>
              <p:cNvSpPr/>
              <p:nvPr/>
            </p:nvSpPr>
            <p:spPr>
              <a:xfrm>
                <a:off x="2836163" y="1240612"/>
                <a:ext cx="1531620" cy="127635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52070" tIns="52070" rIns="52070" bIns="52070" numCol="1" spcCol="1270" anchor="ctr" anchorCtr="0">
                <a:noAutofit/>
              </a:bodyPr>
              <a:lstStyle/>
              <a:p>
                <a:pPr algn="ctr" defTabSz="18224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th-TH" sz="4100" dirty="0">
                  <a:solidFill>
                    <a:prstClr val="white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endParaRPr>
              </a:p>
            </p:txBody>
          </p:sp>
        </p:grpSp>
        <p:sp>
          <p:nvSpPr>
            <p:cNvPr id="10" name="ลูกศรเวียน 9"/>
            <p:cNvSpPr/>
            <p:nvPr/>
          </p:nvSpPr>
          <p:spPr>
            <a:xfrm>
              <a:off x="2014787" y="1015261"/>
              <a:ext cx="4819497" cy="4819498"/>
            </a:xfrm>
            <a:prstGeom prst="circularArrow">
              <a:avLst>
                <a:gd name="adj1" fmla="val 5080"/>
                <a:gd name="adj2" fmla="val 327528"/>
                <a:gd name="adj3" fmla="val 5091510"/>
                <a:gd name="adj4" fmla="val 2691874"/>
                <a:gd name="adj5" fmla="val 5500"/>
              </a:avLst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ลูกศรเวียน 10"/>
            <p:cNvSpPr/>
            <p:nvPr/>
          </p:nvSpPr>
          <p:spPr>
            <a:xfrm>
              <a:off x="2132360" y="1087716"/>
              <a:ext cx="4819497" cy="4819498"/>
            </a:xfrm>
            <a:prstGeom prst="circularArrow">
              <a:avLst>
                <a:gd name="adj1" fmla="val 5009"/>
                <a:gd name="adj2" fmla="val 327528"/>
                <a:gd name="adj3" fmla="val 7969110"/>
                <a:gd name="adj4" fmla="val 5947269"/>
                <a:gd name="adj5" fmla="val 5161"/>
              </a:avLst>
            </a:prstGeom>
            <a:ln>
              <a:solidFill>
                <a:srgbClr val="66FF66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1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ลูกศรเวียน 11"/>
            <p:cNvSpPr/>
            <p:nvPr/>
          </p:nvSpPr>
          <p:spPr>
            <a:xfrm>
              <a:off x="2073573" y="942806"/>
              <a:ext cx="4819497" cy="4819498"/>
            </a:xfrm>
            <a:prstGeom prst="circularArrow">
              <a:avLst>
                <a:gd name="adj1" fmla="val 6568"/>
                <a:gd name="adj2" fmla="val 327528"/>
                <a:gd name="adj3" fmla="val 2337120"/>
                <a:gd name="adj4" fmla="val 8275595"/>
                <a:gd name="adj5" fmla="val 8766"/>
              </a:avLst>
            </a:prstGeom>
            <a:solidFill>
              <a:srgbClr val="FFC000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1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2" name="TextBox 21"/>
          <p:cNvSpPr txBox="1"/>
          <p:nvPr/>
        </p:nvSpPr>
        <p:spPr>
          <a:xfrm>
            <a:off x="3491880" y="1844824"/>
            <a:ext cx="31662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การรับ</a:t>
            </a:r>
            <a:r>
              <a:rPr lang="th-TH" sz="32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  <a:r>
              <a:rPr lang="en-US" sz="36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Acquisition</a:t>
            </a:r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-11016" y="6215082"/>
            <a:ext cx="1358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CC00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Dr. James </a:t>
            </a:r>
            <a:r>
              <a:rPr lang="en-US" dirty="0" err="1">
                <a:solidFill>
                  <a:srgbClr val="00CC00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Gallager</a:t>
            </a:r>
            <a:endParaRPr lang="th-TH" dirty="0">
              <a:solidFill>
                <a:srgbClr val="00CC00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707904" y="4293096"/>
            <a:ext cx="120097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ประยุกต์ใช้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Application</a:t>
            </a:r>
            <a:endParaRPr lang="th-TH" sz="24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323528" y="260648"/>
            <a:ext cx="4954587" cy="685800"/>
          </a:xfrm>
          <a:prstGeom prst="rect">
            <a:avLst/>
          </a:prstGeom>
          <a:noFill/>
        </p:spPr>
        <p:txBody>
          <a:bodyPr vert="horz" rtlCol="0" anchor="t">
            <a:normAutofit fontScale="90000" lnSpcReduction="10000"/>
          </a:bodyPr>
          <a:lstStyle/>
          <a:p>
            <a:pPr>
              <a:spcBef>
                <a:spcPct val="0"/>
              </a:spcBef>
              <a:defRPr/>
            </a:pPr>
            <a:r>
              <a:rPr lang="th-TH" sz="4800" b="1" u="sng" dirty="0"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สถานการณ์ปัจจุบัน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88024" y="4149080"/>
            <a:ext cx="1752600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2400" b="1" dirty="0" err="1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บูรณา</a:t>
            </a:r>
            <a:r>
              <a:rPr lang="th-TH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</a:p>
          <a:p>
            <a:pPr algn="ctr"/>
            <a:r>
              <a:rPr lang="en-US" sz="24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 Integration</a:t>
            </a:r>
            <a:endParaRPr lang="th-TH" sz="24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644008" y="2564904"/>
            <a:ext cx="10326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๘๐</a:t>
            </a:r>
            <a:r>
              <a:rPr lang="en-US" sz="3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4800" b="1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858832" y="5262299"/>
            <a:ext cx="10342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4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๑๐</a:t>
            </a:r>
            <a:r>
              <a:rPr lang="en-US" sz="40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54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03248" y="5036403"/>
            <a:ext cx="103425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54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๑๐</a:t>
            </a:r>
            <a:r>
              <a:rPr lang="en-US" sz="4000" dirty="0" smtClean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5400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23" name="Picture 2" descr="https://allthingslearning.files.wordpress.com/2012/09/better-educator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001" y="5011416"/>
            <a:ext cx="2316094" cy="1623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795762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กลุ่ม 6"/>
          <p:cNvGrpSpPr/>
          <p:nvPr/>
        </p:nvGrpSpPr>
        <p:grpSpPr>
          <a:xfrm>
            <a:off x="2483768" y="980728"/>
            <a:ext cx="5558869" cy="4510196"/>
            <a:chOff x="2516055" y="331850"/>
            <a:chExt cx="4288536" cy="4288536"/>
          </a:xfrm>
        </p:grpSpPr>
        <p:sp>
          <p:nvSpPr>
            <p:cNvPr id="17" name="วงกลม 16"/>
            <p:cNvSpPr/>
            <p:nvPr/>
          </p:nvSpPr>
          <p:spPr>
            <a:xfrm>
              <a:off x="2516055" y="331850"/>
              <a:ext cx="4288536" cy="4288536"/>
            </a:xfrm>
            <a:prstGeom prst="pie">
              <a:avLst>
                <a:gd name="adj1" fmla="val 16200000"/>
                <a:gd name="adj2" fmla="val 1800000"/>
              </a:avLst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วงกลม 4"/>
            <p:cNvSpPr/>
            <p:nvPr/>
          </p:nvSpPr>
          <p:spPr>
            <a:xfrm>
              <a:off x="4776216" y="1240612"/>
              <a:ext cx="1531620" cy="12763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70" tIns="52070" rIns="52070" bIns="52070" numCol="1" spcCol="1270" anchor="ctr" anchorCtr="0">
              <a:noAutofit/>
            </a:bodyPr>
            <a:lstStyle/>
            <a:p>
              <a:pPr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4100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4" name="กลุ่ม 7"/>
          <p:cNvGrpSpPr/>
          <p:nvPr/>
        </p:nvGrpSpPr>
        <p:grpSpPr>
          <a:xfrm>
            <a:off x="2352589" y="1126080"/>
            <a:ext cx="5558869" cy="4510196"/>
            <a:chOff x="2427732" y="485012"/>
            <a:chExt cx="4288536" cy="4288536"/>
          </a:xfrm>
        </p:grpSpPr>
        <p:sp>
          <p:nvSpPr>
            <p:cNvPr id="15" name="วงกลม 14"/>
            <p:cNvSpPr/>
            <p:nvPr/>
          </p:nvSpPr>
          <p:spPr>
            <a:xfrm>
              <a:off x="2427732" y="485012"/>
              <a:ext cx="4288536" cy="4288536"/>
            </a:xfrm>
            <a:prstGeom prst="pie">
              <a:avLst>
                <a:gd name="adj1" fmla="val 1800000"/>
                <a:gd name="adj2" fmla="val 9000000"/>
              </a:avLst>
            </a:prstGeom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812304"/>
                <a:satOff val="-18573"/>
                <a:lumOff val="-4706"/>
                <a:alphaOff val="0"/>
              </a:schemeClr>
            </a:fillRef>
            <a:effectRef idx="1">
              <a:schemeClr val="accent3">
                <a:hueOff val="5812304"/>
                <a:satOff val="-18573"/>
                <a:lumOff val="-470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วงกลม 6"/>
            <p:cNvSpPr/>
            <p:nvPr/>
          </p:nvSpPr>
          <p:spPr>
            <a:xfrm>
              <a:off x="3448812" y="3267456"/>
              <a:ext cx="2297430" cy="11231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7470" tIns="77470" rIns="77470" bIns="77470" numCol="1" spcCol="1270" anchor="ctr" anchorCtr="0">
              <a:noAutofit/>
            </a:bodyPr>
            <a:lstStyle/>
            <a:p>
              <a:pPr algn="ctr" defTabSz="2711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6100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grpSp>
        <p:nvGrpSpPr>
          <p:cNvPr id="5" name="กลุ่ม 8"/>
          <p:cNvGrpSpPr/>
          <p:nvPr/>
        </p:nvGrpSpPr>
        <p:grpSpPr>
          <a:xfrm>
            <a:off x="2238102" y="965002"/>
            <a:ext cx="5558869" cy="4510196"/>
            <a:chOff x="2339408" y="331850"/>
            <a:chExt cx="4288536" cy="4288536"/>
          </a:xfrm>
          <a:solidFill>
            <a:srgbClr val="FFC000"/>
          </a:solidFill>
        </p:grpSpPr>
        <p:sp>
          <p:nvSpPr>
            <p:cNvPr id="13" name="วงกลม 12"/>
            <p:cNvSpPr/>
            <p:nvPr/>
          </p:nvSpPr>
          <p:spPr>
            <a:xfrm>
              <a:off x="2339408" y="331850"/>
              <a:ext cx="4288536" cy="4288536"/>
            </a:xfrm>
            <a:prstGeom prst="pie">
              <a:avLst>
                <a:gd name="adj1" fmla="val 9000000"/>
                <a:gd name="adj2" fmla="val 1620000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624607"/>
                <a:satOff val="-37145"/>
                <a:lumOff val="-9412"/>
                <a:alphaOff val="0"/>
              </a:schemeClr>
            </a:fillRef>
            <a:effectRef idx="1">
              <a:schemeClr val="accent3">
                <a:hueOff val="11624607"/>
                <a:satOff val="-37145"/>
                <a:lumOff val="-941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วงกลม 8"/>
            <p:cNvSpPr/>
            <p:nvPr/>
          </p:nvSpPr>
          <p:spPr>
            <a:xfrm>
              <a:off x="2836163" y="1240612"/>
              <a:ext cx="1531620" cy="127635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70" tIns="52070" rIns="52070" bIns="52070" numCol="1" spcCol="1270" anchor="ctr" anchorCtr="0">
              <a:noAutofit/>
            </a:bodyPr>
            <a:lstStyle/>
            <a:p>
              <a:pPr algn="ctr" defTabSz="1822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th-TH" sz="4100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  <p:sp>
        <p:nvSpPr>
          <p:cNvPr id="10" name="ลูกศรเวียน 9"/>
          <p:cNvSpPr/>
          <p:nvPr/>
        </p:nvSpPr>
        <p:spPr>
          <a:xfrm>
            <a:off x="2123412" y="685800"/>
            <a:ext cx="6247110" cy="5068601"/>
          </a:xfrm>
          <a:prstGeom prst="circularArrow">
            <a:avLst>
              <a:gd name="adj1" fmla="val 5085"/>
              <a:gd name="adj2" fmla="val 327528"/>
              <a:gd name="adj3" fmla="val 1472472"/>
              <a:gd name="adj4" fmla="val 16199432"/>
              <a:gd name="adj5" fmla="val 5932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1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ลูกศรเวียน 10"/>
          <p:cNvSpPr/>
          <p:nvPr/>
        </p:nvSpPr>
        <p:spPr>
          <a:xfrm>
            <a:off x="2008468" y="846593"/>
            <a:ext cx="6247110" cy="5068601"/>
          </a:xfrm>
          <a:prstGeom prst="circularArrow">
            <a:avLst>
              <a:gd name="adj1" fmla="val 5085"/>
              <a:gd name="adj2" fmla="val 327528"/>
              <a:gd name="adj3" fmla="val 8671970"/>
              <a:gd name="adj4" fmla="val 1800502"/>
              <a:gd name="adj5" fmla="val 5932"/>
            </a:avLst>
          </a:prstGeom>
          <a:ln>
            <a:solidFill>
              <a:srgbClr val="66FF66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5812304"/>
              <a:satOff val="-18573"/>
              <a:lumOff val="-4706"/>
              <a:alphaOff val="0"/>
            </a:schemeClr>
          </a:fillRef>
          <a:effectRef idx="1">
            <a:schemeClr val="accent3">
              <a:hueOff val="5812304"/>
              <a:satOff val="-18573"/>
              <a:lumOff val="-4706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ลูกศรเวียน 11"/>
          <p:cNvSpPr/>
          <p:nvPr/>
        </p:nvSpPr>
        <p:spPr>
          <a:xfrm>
            <a:off x="1893522" y="685800"/>
            <a:ext cx="6247110" cy="5068601"/>
          </a:xfrm>
          <a:prstGeom prst="circularArrow">
            <a:avLst>
              <a:gd name="adj1" fmla="val 5085"/>
              <a:gd name="adj2" fmla="val 327528"/>
              <a:gd name="adj3" fmla="val 15873039"/>
              <a:gd name="adj4" fmla="val 9000000"/>
              <a:gd name="adj5" fmla="val 5932"/>
            </a:avLst>
          </a:prstGeom>
          <a:solidFill>
            <a:srgbClr val="FFC00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11624607"/>
              <a:satOff val="-37145"/>
              <a:lumOff val="-9412"/>
              <a:alphaOff val="0"/>
            </a:schemeClr>
          </a:fillRef>
          <a:effectRef idx="1">
            <a:schemeClr val="accent3">
              <a:hueOff val="11624607"/>
              <a:satOff val="-37145"/>
              <a:lumOff val="-9412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TextBox 20"/>
          <p:cNvSpPr txBox="1"/>
          <p:nvPr/>
        </p:nvSpPr>
        <p:spPr>
          <a:xfrm>
            <a:off x="1588722" y="1143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43808" y="1988840"/>
            <a:ext cx="167545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h-TH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การรับความรู้</a:t>
            </a:r>
          </a:p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Acquisition</a:t>
            </a:r>
            <a:endParaRPr lang="th-TH" sz="3200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292080" y="1772816"/>
            <a:ext cx="27264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th-TH" sz="3200" b="1" dirty="0" err="1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บูรณา</a:t>
            </a:r>
            <a:r>
              <a:rPr lang="th-TH" sz="32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การความรู้</a:t>
            </a:r>
            <a:endParaRPr lang="th-TH" sz="3200" b="1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  <a:p>
            <a:pPr>
              <a:spcBef>
                <a:spcPct val="50000"/>
              </a:spcBef>
            </a:pPr>
            <a:r>
              <a:rPr lang="en-US" sz="3200" b="1" dirty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 Integration</a:t>
            </a:r>
            <a:endParaRPr lang="th-TH" sz="3200" b="1" dirty="0">
              <a:solidFill>
                <a:prstClr val="black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  <a:p>
            <a:endParaRPr lang="th-TH" sz="20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95937" y="3933056"/>
            <a:ext cx="18316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ประยุกต์ใช้</a:t>
            </a:r>
          </a:p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ความรู้</a:t>
            </a: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Application</a:t>
            </a:r>
            <a:endParaRPr lang="th-TH" sz="20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76256" y="6089161"/>
            <a:ext cx="20120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000099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Dr. James </a:t>
            </a:r>
            <a:r>
              <a:rPr lang="en-US" dirty="0" err="1">
                <a:solidFill>
                  <a:srgbClr val="000099"/>
                </a:solidFill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Gallager</a:t>
            </a:r>
            <a:endParaRPr lang="th-TH" dirty="0">
              <a:solidFill>
                <a:srgbClr val="000099"/>
              </a:solidFill>
              <a:latin typeface="Angsana New" panose="02020603050405020304" pitchFamily="18" charset="-34"/>
              <a:ea typeface="Tahoma" pitchFamily="34" charset="0"/>
              <a:cs typeface="Angsana New" panose="02020603050405020304" pitchFamily="18" charset="-34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923928" y="0"/>
            <a:ext cx="250421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th-TH" sz="4400" b="1" u="sng" dirty="0">
                <a:latin typeface="Angsana New" panose="02020603050405020304" pitchFamily="18" charset="-34"/>
                <a:ea typeface="Tahoma" pitchFamily="34" charset="0"/>
                <a:cs typeface="Angsana New" panose="02020603050405020304" pitchFamily="18" charset="-34"/>
              </a:rPr>
              <a:t>สิ่งที่ควรจะเป็น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627784" y="3212976"/>
            <a:ext cx="11015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๓๓</a:t>
            </a:r>
            <a:r>
              <a:rPr lang="en-US" sz="3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4800" b="1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652120" y="4293096"/>
            <a:ext cx="11015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๓๓</a:t>
            </a:r>
            <a:r>
              <a:rPr lang="en-US" sz="3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4800" b="1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32240" y="2924944"/>
            <a:ext cx="110158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๓๔</a:t>
            </a:r>
            <a:r>
              <a:rPr lang="en-US" sz="36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endParaRPr lang="th-TH" sz="4800" b="1" dirty="0">
              <a:solidFill>
                <a:srgbClr val="FF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6" name="รูปภาพ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416753"/>
            <a:ext cx="2664035" cy="2302253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79246147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แนวทางการบริหารจัดการเวลาเรียน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gray">
          <a:xfrm>
            <a:off x="755650" y="2636838"/>
            <a:ext cx="2971800" cy="2520950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8" name="AutoShape 4"/>
          <p:cNvSpPr>
            <a:spLocks noChangeArrowheads="1"/>
          </p:cNvSpPr>
          <p:nvPr/>
        </p:nvSpPr>
        <p:spPr bwMode="gray">
          <a:xfrm>
            <a:off x="5219700" y="1700213"/>
            <a:ext cx="324008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6699FF"/>
              </a:gs>
              <a:gs pos="50000">
                <a:srgbClr val="6699FF">
                  <a:gamma/>
                  <a:tint val="69804"/>
                  <a:invGamma/>
                </a:srgbClr>
              </a:gs>
              <a:gs pos="100000">
                <a:srgbClr val="6699FF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หลักสูตร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5219700" y="2843213"/>
            <a:ext cx="324008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1B33E7"/>
              </a:gs>
              <a:gs pos="50000">
                <a:srgbClr val="1B33E7">
                  <a:gamma/>
                  <a:tint val="69804"/>
                  <a:invGamma/>
                </a:srgbClr>
              </a:gs>
              <a:gs pos="100000">
                <a:srgbClr val="1B33E7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กระบวนการ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จัดการเรียนรู้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gray">
          <a:xfrm>
            <a:off x="5219700" y="3986213"/>
            <a:ext cx="324008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000798"/>
              </a:gs>
              <a:gs pos="50000">
                <a:srgbClr val="000798">
                  <a:gamma/>
                  <a:tint val="69804"/>
                  <a:invGamma/>
                </a:srgbClr>
              </a:gs>
              <a:gs pos="100000">
                <a:srgbClr val="000798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การวัดและประเมินผล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gray">
          <a:xfrm>
            <a:off x="5219700" y="5148263"/>
            <a:ext cx="3240088" cy="990600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000458"/>
              </a:gs>
              <a:gs pos="50000">
                <a:srgbClr val="363A86"/>
              </a:gs>
              <a:gs pos="100000">
                <a:srgbClr val="000458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การทบทวน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หลังการปฏิบัติ </a:t>
            </a:r>
            <a:r>
              <a:rPr lang="en-US" sz="3200" kern="0" dirty="0">
                <a:solidFill>
                  <a:srgbClr val="FFFFFF"/>
                </a:solidFill>
                <a:latin typeface="AngsanaDSE" pitchFamily="18" charset="0"/>
              </a:rPr>
              <a:t>(AAR)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838700" y="1863725"/>
            <a:ext cx="762000" cy="665163"/>
            <a:chOff x="1110" y="2656"/>
            <a:chExt cx="1549" cy="1351"/>
          </a:xfrm>
        </p:grpSpPr>
        <p:sp>
          <p:nvSpPr>
            <p:cNvPr id="17436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17437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16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๑</a:t>
              </a:r>
            </a:p>
          </p:txBody>
        </p:sp>
      </p:grp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859338" y="3041650"/>
            <a:ext cx="762000" cy="665163"/>
            <a:chOff x="1110" y="2656"/>
            <a:chExt cx="1549" cy="1351"/>
          </a:xfrm>
        </p:grpSpPr>
        <p:sp>
          <p:nvSpPr>
            <p:cNvPr id="17433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17434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๒</a:t>
              </a:r>
            </a:p>
          </p:txBody>
        </p:sp>
      </p:grp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4818063" y="4140200"/>
            <a:ext cx="762000" cy="665163"/>
            <a:chOff x="1110" y="2656"/>
            <a:chExt cx="1549" cy="1351"/>
          </a:xfrm>
        </p:grpSpPr>
        <p:sp>
          <p:nvSpPr>
            <p:cNvPr id="17430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17431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4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๓</a:t>
              </a:r>
            </a:p>
          </p:txBody>
        </p:sp>
      </p:grp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4859338" y="5346700"/>
            <a:ext cx="762000" cy="665163"/>
            <a:chOff x="1110" y="2656"/>
            <a:chExt cx="1549" cy="1351"/>
          </a:xfrm>
        </p:grpSpPr>
        <p:sp>
          <p:nvSpPr>
            <p:cNvPr id="1742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1742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8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๔</a:t>
              </a:r>
            </a:p>
          </p:txBody>
        </p:sp>
      </p:grpSp>
      <p:cxnSp>
        <p:nvCxnSpPr>
          <p:cNvPr id="30" name="ตัวเชื่อมต่อตรง 29"/>
          <p:cNvCxnSpPr/>
          <p:nvPr/>
        </p:nvCxnSpPr>
        <p:spPr>
          <a:xfrm>
            <a:off x="4140200" y="2190750"/>
            <a:ext cx="0" cy="3494088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2" name="ตัวเชื่อมต่อตรง 31"/>
          <p:cNvCxnSpPr/>
          <p:nvPr/>
        </p:nvCxnSpPr>
        <p:spPr>
          <a:xfrm>
            <a:off x="3851275" y="3986213"/>
            <a:ext cx="288925" cy="0"/>
          </a:xfrm>
          <a:prstGeom prst="line">
            <a:avLst/>
          </a:prstGeom>
          <a:ln w="571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ลูกศรเชื่อมต่อแบบตรง 33"/>
          <p:cNvCxnSpPr/>
          <p:nvPr/>
        </p:nvCxnSpPr>
        <p:spPr>
          <a:xfrm>
            <a:off x="4117975" y="2201863"/>
            <a:ext cx="574675" cy="0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>
            <a:off x="4140200" y="3381375"/>
            <a:ext cx="576263" cy="0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>
            <a:off x="4141788" y="4446588"/>
            <a:ext cx="576262" cy="0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ลูกศรเชื่อมต่อแบบตรง 36"/>
          <p:cNvCxnSpPr/>
          <p:nvPr/>
        </p:nvCxnSpPr>
        <p:spPr>
          <a:xfrm>
            <a:off x="4135438" y="5664200"/>
            <a:ext cx="576262" cy="0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6" name="TextBox 37"/>
          <p:cNvSpPr txBox="1">
            <a:spLocks noChangeArrowheads="1"/>
          </p:cNvSpPr>
          <p:nvPr/>
        </p:nvSpPr>
        <p:spPr bwMode="auto">
          <a:xfrm>
            <a:off x="1258888" y="3381375"/>
            <a:ext cx="2200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ลูกศรเชื่อมต่อแบบตรง 38"/>
          <p:cNvCxnSpPr/>
          <p:nvPr/>
        </p:nvCxnSpPr>
        <p:spPr>
          <a:xfrm>
            <a:off x="2344738" y="3070126"/>
            <a:ext cx="0" cy="504825"/>
          </a:xfrm>
          <a:prstGeom prst="straightConnector1">
            <a:avLst/>
          </a:prstGeom>
          <a:ln w="38100">
            <a:solidFill>
              <a:srgbClr val="00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35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gray">
          <a:xfrm>
            <a:off x="468313" y="1593751"/>
            <a:ext cx="2590800" cy="1368425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698500" y="1677888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grpSp>
        <p:nvGrpSpPr>
          <p:cNvPr id="2" name="กลุ่ม 10"/>
          <p:cNvGrpSpPr>
            <a:grpSpLocks/>
          </p:cNvGrpSpPr>
          <p:nvPr/>
        </p:nvGrpSpPr>
        <p:grpSpPr bwMode="auto">
          <a:xfrm>
            <a:off x="827088" y="3574951"/>
            <a:ext cx="2865437" cy="990600"/>
            <a:chOff x="1058652" y="3861048"/>
            <a:chExt cx="2865276" cy="990600"/>
          </a:xfrm>
        </p:grpSpPr>
        <p:sp>
          <p:nvSpPr>
            <p:cNvPr id="6" name="AutoShape 4"/>
            <p:cNvSpPr>
              <a:spLocks noChangeArrowheads="1"/>
            </p:cNvSpPr>
            <p:nvPr/>
          </p:nvSpPr>
          <p:spPr bwMode="gray">
            <a:xfrm>
              <a:off x="1439631" y="3861048"/>
              <a:ext cx="2484297" cy="990600"/>
            </a:xfrm>
            <a:prstGeom prst="roundRect">
              <a:avLst>
                <a:gd name="adj" fmla="val 9106"/>
              </a:avLst>
            </a:pr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3200" b="1" kern="0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หลักสูตร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kern="0" dirty="0">
                  <a:solidFill>
                    <a:schemeClr val="tx1"/>
                  </a:solidFill>
                  <a:latin typeface="AngsanaUPC" pitchFamily="18" charset="-34"/>
                  <a:cs typeface="AngsanaUPC" pitchFamily="18" charset="-34"/>
                </a:rPr>
                <a:t>(ไม่เปลี่ยนแปลง)</a:t>
              </a:r>
              <a:endParaRPr lang="en-US" kern="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endParaRPr>
            </a:p>
          </p:txBody>
        </p:sp>
        <p:grpSp>
          <p:nvGrpSpPr>
            <p:cNvPr id="3" name="Group 3"/>
            <p:cNvGrpSpPr>
              <a:grpSpLocks/>
            </p:cNvGrpSpPr>
            <p:nvPr/>
          </p:nvGrpSpPr>
          <p:grpSpPr bwMode="auto">
            <a:xfrm>
              <a:off x="1058652" y="4023766"/>
              <a:ext cx="762000" cy="665163"/>
              <a:chOff x="1110" y="2656"/>
              <a:chExt cx="1549" cy="1351"/>
            </a:xfrm>
          </p:grpSpPr>
          <p:sp>
            <p:nvSpPr>
              <p:cNvPr id="18454" name="AutoShape 4"/>
              <p:cNvSpPr>
                <a:spLocks noChangeArrowheads="1"/>
              </p:cNvSpPr>
              <p:nvPr/>
            </p:nvSpPr>
            <p:spPr bwMode="gray">
              <a:xfrm>
                <a:off x="1123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th-TH" altLang="th-TH"/>
              </a:p>
            </p:txBody>
          </p:sp>
          <p:sp>
            <p:nvSpPr>
              <p:cNvPr id="18455" name="AutoShape 5"/>
              <p:cNvSpPr>
                <a:spLocks noChangeArrowheads="1"/>
              </p:cNvSpPr>
              <p:nvPr/>
            </p:nvSpPr>
            <p:spPr bwMode="gray">
              <a:xfrm>
                <a:off x="1110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th-TH" altLang="th-TH"/>
              </a:p>
            </p:txBody>
          </p:sp>
          <p:sp>
            <p:nvSpPr>
              <p:cNvPr id="10" name="AutoShape 6"/>
              <p:cNvSpPr>
                <a:spLocks noChangeArrowheads="1"/>
              </p:cNvSpPr>
              <p:nvPr/>
            </p:nvSpPr>
            <p:spPr bwMode="gray">
              <a:xfrm>
                <a:off x="1200" y="2735"/>
                <a:ext cx="1349" cy="1164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hlink">
                      <a:gamma/>
                      <a:shade val="46275"/>
                      <a:invGamma/>
                    </a:schemeClr>
                  </a:gs>
                  <a:gs pos="100000">
                    <a:schemeClr val="hlink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/>
              <a:p>
                <a:pPr algn="ctr" eaLnBrk="1" hangingPunct="1">
                  <a:defRPr/>
                </a:pPr>
                <a:r>
                  <a:rPr lang="th-TH" sz="4400" dirty="0"/>
                  <a:t>๑</a:t>
                </a:r>
              </a:p>
            </p:txBody>
          </p:sp>
        </p:grpSp>
      </p:grpSp>
      <p:sp>
        <p:nvSpPr>
          <p:cNvPr id="12" name="สี่เหลี่ยมผืนผ้า 11"/>
          <p:cNvSpPr/>
          <p:nvPr/>
        </p:nvSpPr>
        <p:spPr>
          <a:xfrm>
            <a:off x="5003800" y="1655663"/>
            <a:ext cx="2879725" cy="10795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32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จัดโครงสร้างเวลาเรียน</a:t>
            </a: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4859338" y="4941788"/>
            <a:ext cx="2879725" cy="10795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32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ปรับปรุง</a:t>
            </a:r>
            <a:br>
              <a:rPr lang="th-TH" sz="32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3200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เนื้อหาภายในแต่ละวิชา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4500563" y="3430488"/>
            <a:ext cx="2087562" cy="863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dirty="0">
                <a:latin typeface="AngsanaUPC" pitchFamily="18" charset="-34"/>
                <a:cs typeface="AngsanaUPC" pitchFamily="18" charset="-34"/>
              </a:rPr>
              <a:t>โครงสร้างเวลาเรียน</a:t>
            </a:r>
          </a:p>
          <a:p>
            <a:pPr algn="ctr" eaLnBrk="1" hangingPunct="1">
              <a:defRPr/>
            </a:pPr>
            <a:r>
              <a:rPr lang="th-TH" u="sng" dirty="0">
                <a:latin typeface="AngsanaUPC" pitchFamily="18" charset="-34"/>
                <a:cs typeface="AngsanaUPC" pitchFamily="18" charset="-34"/>
              </a:rPr>
              <a:t>ประถมศึกษา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6661150" y="3430488"/>
            <a:ext cx="2087563" cy="8636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dirty="0">
                <a:latin typeface="AngsanaUPC" pitchFamily="18" charset="-34"/>
                <a:cs typeface="AngsanaUPC" pitchFamily="18" charset="-34"/>
              </a:rPr>
              <a:t>โครงสร้างเวลาเรียน</a:t>
            </a:r>
          </a:p>
          <a:p>
            <a:pPr algn="ctr" eaLnBrk="1" hangingPunct="1">
              <a:defRPr/>
            </a:pPr>
            <a:r>
              <a:rPr lang="th-TH" u="sng" dirty="0">
                <a:latin typeface="AngsanaUPC" pitchFamily="18" charset="-34"/>
                <a:cs typeface="AngsanaUPC" pitchFamily="18" charset="-34"/>
              </a:rPr>
              <a:t>มัธยมศึกษาตอนต้น</a:t>
            </a:r>
          </a:p>
        </p:txBody>
      </p:sp>
      <p:cxnSp>
        <p:nvCxnSpPr>
          <p:cNvPr id="21" name="ตัวเชื่อมต่อตรง 20"/>
          <p:cNvCxnSpPr/>
          <p:nvPr/>
        </p:nvCxnSpPr>
        <p:spPr>
          <a:xfrm>
            <a:off x="3708400" y="4014688"/>
            <a:ext cx="617538" cy="0"/>
          </a:xfrm>
          <a:prstGeom prst="line">
            <a:avLst/>
          </a:prstGeom>
          <a:ln w="381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ตัวเชื่อมต่อตรง 21"/>
          <p:cNvCxnSpPr/>
          <p:nvPr/>
        </p:nvCxnSpPr>
        <p:spPr>
          <a:xfrm flipV="1">
            <a:off x="4325938" y="2277963"/>
            <a:ext cx="0" cy="3024188"/>
          </a:xfrm>
          <a:prstGeom prst="line">
            <a:avLst/>
          </a:prstGeom>
          <a:ln w="38100">
            <a:solidFill>
              <a:srgbClr val="0000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ลูกศรเชื่อมต่อแบบตรง 24"/>
          <p:cNvCxnSpPr/>
          <p:nvPr/>
        </p:nvCxnSpPr>
        <p:spPr>
          <a:xfrm>
            <a:off x="4318000" y="2277963"/>
            <a:ext cx="614363" cy="0"/>
          </a:xfrm>
          <a:prstGeom prst="straightConnector1">
            <a:avLst/>
          </a:prstGeom>
          <a:ln w="38100">
            <a:solidFill>
              <a:srgbClr val="00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4284663" y="5302151"/>
            <a:ext cx="617537" cy="0"/>
          </a:xfrm>
          <a:prstGeom prst="straightConnector1">
            <a:avLst/>
          </a:prstGeom>
          <a:ln w="38100">
            <a:solidFill>
              <a:srgbClr val="00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กลุ่ม 23"/>
          <p:cNvGrpSpPr>
            <a:grpSpLocks/>
          </p:cNvGrpSpPr>
          <p:nvPr/>
        </p:nvGrpSpPr>
        <p:grpSpPr bwMode="auto">
          <a:xfrm>
            <a:off x="5435600" y="2793901"/>
            <a:ext cx="1944688" cy="647700"/>
            <a:chOff x="5364163" y="4949831"/>
            <a:chExt cx="1944687" cy="423857"/>
          </a:xfrm>
        </p:grpSpPr>
        <p:cxnSp>
          <p:nvCxnSpPr>
            <p:cNvPr id="29" name="ตัวเชื่อมต่อตรง 28"/>
            <p:cNvCxnSpPr/>
            <p:nvPr/>
          </p:nvCxnSpPr>
          <p:spPr>
            <a:xfrm>
              <a:off x="6353175" y="4949831"/>
              <a:ext cx="0" cy="279454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ตัวเชื่อมต่อตรง 26"/>
            <p:cNvCxnSpPr/>
            <p:nvPr/>
          </p:nvCxnSpPr>
          <p:spPr>
            <a:xfrm>
              <a:off x="5364163" y="5229285"/>
              <a:ext cx="1944687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ลูกศรเชื่อมต่อแบบตรง 35"/>
            <p:cNvCxnSpPr/>
            <p:nvPr/>
          </p:nvCxnSpPr>
          <p:spPr>
            <a:xfrm>
              <a:off x="5375276" y="5229285"/>
              <a:ext cx="0" cy="144403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ลูกศรเชื่อมต่อแบบตรง 36"/>
            <p:cNvCxnSpPr/>
            <p:nvPr/>
          </p:nvCxnSpPr>
          <p:spPr>
            <a:xfrm>
              <a:off x="7299325" y="5229285"/>
              <a:ext cx="0" cy="144403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z="3600" smtClean="0"/>
              <a:t>โครงสร้างเวลาเรียน</a:t>
            </a:r>
            <a:r>
              <a:rPr lang="th-TH" altLang="th-TH" sz="3600" smtClean="0">
                <a:solidFill>
                  <a:srgbClr val="C00000"/>
                </a:solidFill>
              </a:rPr>
              <a:t>ระดับประถมศึกษา</a:t>
            </a:r>
          </a:p>
        </p:txBody>
      </p:sp>
      <p:graphicFrame>
        <p:nvGraphicFramePr>
          <p:cNvPr id="1026" name="แผนภูมิ 4"/>
          <p:cNvGraphicFramePr>
            <a:graphicFrameLocks/>
          </p:cNvGraphicFramePr>
          <p:nvPr/>
        </p:nvGraphicFramePr>
        <p:xfrm>
          <a:off x="128588" y="2189163"/>
          <a:ext cx="4494212" cy="3989387"/>
        </p:xfrm>
        <a:graphic>
          <a:graphicData uri="http://schemas.openxmlformats.org/presentationml/2006/ole">
            <p:oleObj spid="_x0000_s44086" r:id="rId3" imgW="4493141" imgH="3993226" progId="Excel.Sheet.8">
              <p:embed/>
            </p:oleObj>
          </a:graphicData>
        </a:graphic>
      </p:graphicFrame>
      <p:graphicFrame>
        <p:nvGraphicFramePr>
          <p:cNvPr id="1027" name="แผนภูมิ 5"/>
          <p:cNvGraphicFramePr>
            <a:graphicFrameLocks/>
          </p:cNvGraphicFramePr>
          <p:nvPr/>
        </p:nvGraphicFramePr>
        <p:xfrm>
          <a:off x="4530725" y="1854200"/>
          <a:ext cx="4494213" cy="3989388"/>
        </p:xfrm>
        <a:graphic>
          <a:graphicData uri="http://schemas.openxmlformats.org/presentationml/2006/ole">
            <p:oleObj spid="_x0000_s44087" r:id="rId4" imgW="4493141" imgH="3993226" progId="Excel.Sheet.8">
              <p:embed/>
            </p:oleObj>
          </a:graphicData>
        </a:graphic>
      </p:graphicFrame>
      <p:graphicFrame>
        <p:nvGraphicFramePr>
          <p:cNvPr id="1028" name="แผนภูมิ 6"/>
          <p:cNvGraphicFramePr>
            <a:graphicFrameLocks/>
          </p:cNvGraphicFramePr>
          <p:nvPr/>
        </p:nvGraphicFramePr>
        <p:xfrm>
          <a:off x="4773613" y="2300288"/>
          <a:ext cx="4494212" cy="3989387"/>
        </p:xfrm>
        <a:graphic>
          <a:graphicData uri="http://schemas.openxmlformats.org/presentationml/2006/ole">
            <p:oleObj spid="_x0000_s44088" r:id="rId5" imgW="4493141" imgH="3993226" progId="Excel.Sheet.8">
              <p:embed/>
            </p:oleObj>
          </a:graphicData>
        </a:graphic>
      </p:graphicFrame>
      <p:graphicFrame>
        <p:nvGraphicFramePr>
          <p:cNvPr id="1029" name="แผนภูมิ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22712189"/>
              </p:ext>
            </p:extLst>
          </p:nvPr>
        </p:nvGraphicFramePr>
        <p:xfrm>
          <a:off x="149795" y="1916832"/>
          <a:ext cx="4494213" cy="3990975"/>
        </p:xfrm>
        <a:graphic>
          <a:graphicData uri="http://schemas.openxmlformats.org/presentationml/2006/ole">
            <p:oleObj spid="_x0000_s44089" r:id="rId6" imgW="4493141" imgH="3987130" progId="Excel.Sheet.8">
              <p:embed/>
            </p:oleObj>
          </a:graphicData>
        </a:graphic>
      </p:graphicFrame>
      <p:sp>
        <p:nvSpPr>
          <p:cNvPr id="1031" name="TextBox 8"/>
          <p:cNvSpPr txBox="1">
            <a:spLocks noChangeArrowheads="1"/>
          </p:cNvSpPr>
          <p:nvPr/>
        </p:nvSpPr>
        <p:spPr bwMode="auto">
          <a:xfrm>
            <a:off x="1781895" y="3380978"/>
            <a:ext cx="1277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๘๔๐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1032" name="ชื่อเรื่อง 1"/>
          <p:cNvSpPr txBox="1">
            <a:spLocks/>
          </p:cNvSpPr>
          <p:nvPr/>
        </p:nvSpPr>
        <p:spPr bwMode="auto">
          <a:xfrm>
            <a:off x="394717" y="5730007"/>
            <a:ext cx="4105275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900"/>
              </a:lnSpc>
            </a:pP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เรียนจริง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๒๐๐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–</a:t>
            </a:r>
            <a:r>
              <a:rPr lang="en-US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๔๐๐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  <a:p>
            <a:pPr algn="ctr" eaLnBrk="1" hangingPunct="1">
              <a:lnSpc>
                <a:spcPts val="1900"/>
              </a:lnSpc>
            </a:pP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หรือ 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๓๐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–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๓๕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</p:txBody>
      </p:sp>
      <p:cxnSp>
        <p:nvCxnSpPr>
          <p:cNvPr id="11" name="ตัวเชื่อมต่อตรง 10"/>
          <p:cNvCxnSpPr/>
          <p:nvPr/>
        </p:nvCxnSpPr>
        <p:spPr>
          <a:xfrm flipH="1">
            <a:off x="1115616" y="4581128"/>
            <a:ext cx="576263" cy="541338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4" name="TextBox 11"/>
          <p:cNvSpPr txBox="1">
            <a:spLocks noChangeArrowheads="1"/>
          </p:cNvSpPr>
          <p:nvPr/>
        </p:nvSpPr>
        <p:spPr bwMode="auto">
          <a:xfrm>
            <a:off x="611560" y="2204864"/>
            <a:ext cx="18351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   กิจกรรม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พัฒนา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ผู้เรียน</a:t>
            </a:r>
          </a:p>
          <a:p>
            <a:pPr eaLnBrk="1" hangingPunct="1"/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๑๒๐ชม.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/ปี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สัปดาห์</a:t>
            </a:r>
          </a:p>
        </p:txBody>
      </p:sp>
      <p:sp>
        <p:nvSpPr>
          <p:cNvPr id="1035" name="TextBox 12"/>
          <p:cNvSpPr txBox="1">
            <a:spLocks noChangeArrowheads="1"/>
          </p:cNvSpPr>
          <p:nvPr/>
        </p:nvSpPr>
        <p:spPr bwMode="auto">
          <a:xfrm>
            <a:off x="2919859" y="4230688"/>
            <a:ext cx="1508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รายวิชา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เพิ่มเติมที่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โรงเรียนจัด</a:t>
            </a:r>
          </a:p>
        </p:txBody>
      </p:sp>
      <p:sp>
        <p:nvSpPr>
          <p:cNvPr id="1036" name="TextBox 13"/>
          <p:cNvSpPr txBox="1">
            <a:spLocks noChangeArrowheads="1"/>
          </p:cNvSpPr>
          <p:nvPr/>
        </p:nvSpPr>
        <p:spPr bwMode="auto">
          <a:xfrm>
            <a:off x="688727" y="1304925"/>
            <a:ext cx="34512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8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ปัจจุบัน</a:t>
            </a:r>
          </a:p>
          <a:p>
            <a:pPr algn="ctr" eaLnBrk="1" hangingPunct="1">
              <a:lnSpc>
                <a:spcPts val="28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ไม่น้อยกว่า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๐๐๐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1037" name="TextBox 14"/>
          <p:cNvSpPr txBox="1">
            <a:spLocks noChangeArrowheads="1"/>
          </p:cNvSpPr>
          <p:nvPr/>
        </p:nvSpPr>
        <p:spPr bwMode="auto">
          <a:xfrm>
            <a:off x="6173788" y="3297238"/>
            <a:ext cx="1277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๘๔๐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1038" name="ชื่อเรื่อง 1"/>
          <p:cNvSpPr txBox="1">
            <a:spLocks/>
          </p:cNvSpPr>
          <p:nvPr/>
        </p:nvSpPr>
        <p:spPr bwMode="auto">
          <a:xfrm>
            <a:off x="5076825" y="5661025"/>
            <a:ext cx="4105275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เรียนในห้องเรียน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๒๒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ชม.ที่เหลือ </a:t>
            </a:r>
            <a:r>
              <a:rPr lang="en-US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–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๑๒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เป็นกิจกรรม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</a:t>
            </a:r>
            <a:r>
              <a:rPr lang="en-US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หมวด </a:t>
            </a:r>
            <a:r>
              <a:rPr lang="th-TH" alt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(บังคับ หมวด ๑)</a:t>
            </a:r>
            <a:endParaRPr lang="th-TH" alt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39" name="TextBox 16"/>
          <p:cNvSpPr txBox="1">
            <a:spLocks noChangeArrowheads="1"/>
          </p:cNvSpPr>
          <p:nvPr/>
        </p:nvSpPr>
        <p:spPr bwMode="auto">
          <a:xfrm>
            <a:off x="7235825" y="2371725"/>
            <a:ext cx="129698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กิจรรม    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หมวด</a:t>
            </a:r>
          </a:p>
          <a:p>
            <a:pPr eaLnBrk="1" hangingPunct="1"/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๔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40" name="TextBox 17"/>
          <p:cNvSpPr txBox="1">
            <a:spLocks noChangeArrowheads="1"/>
          </p:cNvSpPr>
          <p:nvPr/>
        </p:nvSpPr>
        <p:spPr bwMode="auto">
          <a:xfrm>
            <a:off x="5076825" y="1304925"/>
            <a:ext cx="34512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8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ใหม่</a:t>
            </a:r>
          </a:p>
          <a:p>
            <a:pPr algn="ctr" eaLnBrk="1" hangingPunct="1">
              <a:lnSpc>
                <a:spcPts val="28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ไม่เกิน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๐๐๐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1041" name="TextBox 18"/>
          <p:cNvSpPr txBox="1">
            <a:spLocks noChangeArrowheads="1"/>
          </p:cNvSpPr>
          <p:nvPr/>
        </p:nvSpPr>
        <p:spPr bwMode="auto">
          <a:xfrm>
            <a:off x="5075238" y="4098925"/>
            <a:ext cx="15065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เพิ่มเติม</a:t>
            </a:r>
          </a:p>
          <a:p>
            <a:pPr eaLnBrk="1" hangingPunct="1"/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๔๐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pic>
        <p:nvPicPr>
          <p:cNvPr id="1042" name="รูปภาพ 19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6" t="24654" r="72112" b="37634"/>
          <a:stretch>
            <a:fillRect/>
          </a:stretch>
        </p:blipFill>
        <p:spPr bwMode="auto">
          <a:xfrm>
            <a:off x="7807325" y="3544888"/>
            <a:ext cx="811213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รูปภาพ 20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892" t="25340" r="38974" b="36949"/>
          <a:stretch>
            <a:fillRect/>
          </a:stretch>
        </p:blipFill>
        <p:spPr bwMode="auto">
          <a:xfrm>
            <a:off x="7483475" y="4403725"/>
            <a:ext cx="811213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" name="รูปภาพ 21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297" t="24744" r="4568" b="37546"/>
          <a:stretch>
            <a:fillRect/>
          </a:stretch>
        </p:blipFill>
        <p:spPr bwMode="auto">
          <a:xfrm>
            <a:off x="6673850" y="4910138"/>
            <a:ext cx="8096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5" name="TextBox 22"/>
          <p:cNvSpPr txBox="1">
            <a:spLocks noChangeArrowheads="1"/>
          </p:cNvSpPr>
          <p:nvPr/>
        </p:nvSpPr>
        <p:spPr bwMode="auto">
          <a:xfrm>
            <a:off x="4932363" y="2225675"/>
            <a:ext cx="194310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        หมวด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                 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   กิจกรรม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พัฒนา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ผู้เรียน</a:t>
            </a:r>
            <a:endParaRPr lang="en-US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๑๒๐ชม.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/ปี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สัปดาห์</a:t>
            </a:r>
          </a:p>
        </p:txBody>
      </p:sp>
      <p:sp>
        <p:nvSpPr>
          <p:cNvPr id="24" name="ส่วนโค้ง 23"/>
          <p:cNvSpPr/>
          <p:nvPr/>
        </p:nvSpPr>
        <p:spPr>
          <a:xfrm rot="13634216">
            <a:off x="4742656" y="3659982"/>
            <a:ext cx="2352675" cy="2513012"/>
          </a:xfrm>
          <a:prstGeom prst="arc">
            <a:avLst>
              <a:gd name="adj1" fmla="val 15883814"/>
              <a:gd name="adj2" fmla="val 3083495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  <p:sp>
        <p:nvSpPr>
          <p:cNvPr id="25" name="ส่วนโค้ง 24"/>
          <p:cNvSpPr/>
          <p:nvPr/>
        </p:nvSpPr>
        <p:spPr>
          <a:xfrm rot="14135857">
            <a:off x="4895057" y="3860006"/>
            <a:ext cx="2465388" cy="2536825"/>
          </a:xfrm>
          <a:prstGeom prst="arc">
            <a:avLst>
              <a:gd name="adj1" fmla="val 16200000"/>
              <a:gd name="adj2" fmla="val 20916873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z="3200" smtClean="0"/>
              <a:t>โครงสร้างเวลาเรียน</a:t>
            </a:r>
            <a:r>
              <a:rPr lang="th-TH" altLang="th-TH" sz="3200" smtClean="0">
                <a:solidFill>
                  <a:srgbClr val="C00000"/>
                </a:solidFill>
              </a:rPr>
              <a:t>ระดับมัธยมศึกษาตอนต้น</a:t>
            </a:r>
          </a:p>
        </p:txBody>
      </p:sp>
      <p:graphicFrame>
        <p:nvGraphicFramePr>
          <p:cNvPr id="2050" name="แผนภูมิ 4"/>
          <p:cNvGraphicFramePr>
            <a:graphicFrameLocks/>
          </p:cNvGraphicFramePr>
          <p:nvPr/>
        </p:nvGraphicFramePr>
        <p:xfrm>
          <a:off x="128588" y="2189163"/>
          <a:ext cx="4494212" cy="3989387"/>
        </p:xfrm>
        <a:graphic>
          <a:graphicData uri="http://schemas.openxmlformats.org/presentationml/2006/ole">
            <p:oleObj spid="_x0000_s45097" r:id="rId3" imgW="4493141" imgH="3993226" progId="Excel.Sheet.8">
              <p:embed/>
            </p:oleObj>
          </a:graphicData>
        </a:graphic>
      </p:graphicFrame>
      <p:graphicFrame>
        <p:nvGraphicFramePr>
          <p:cNvPr id="2051" name="แผนภูมิ 5"/>
          <p:cNvGraphicFramePr>
            <a:graphicFrameLocks/>
          </p:cNvGraphicFramePr>
          <p:nvPr/>
        </p:nvGraphicFramePr>
        <p:xfrm>
          <a:off x="4376738" y="1854200"/>
          <a:ext cx="4494212" cy="3989388"/>
        </p:xfrm>
        <a:graphic>
          <a:graphicData uri="http://schemas.openxmlformats.org/presentationml/2006/ole">
            <p:oleObj spid="_x0000_s45098" r:id="rId4" imgW="4493141" imgH="3993226" progId="Excel.Sheet.8">
              <p:embed/>
            </p:oleObj>
          </a:graphicData>
        </a:graphic>
      </p:graphicFrame>
      <p:graphicFrame>
        <p:nvGraphicFramePr>
          <p:cNvPr id="2052" name="แผนภูมิ 6"/>
          <p:cNvGraphicFramePr>
            <a:graphicFrameLocks/>
          </p:cNvGraphicFramePr>
          <p:nvPr/>
        </p:nvGraphicFramePr>
        <p:xfrm>
          <a:off x="128588" y="1863725"/>
          <a:ext cx="4494212" cy="3989388"/>
        </p:xfrm>
        <a:graphic>
          <a:graphicData uri="http://schemas.openxmlformats.org/presentationml/2006/ole">
            <p:oleObj spid="_x0000_s45099" r:id="rId5" imgW="4493141" imgH="3987130" progId="Excel.Sheet.8">
              <p:embed/>
            </p:oleObj>
          </a:graphicData>
        </a:graphic>
      </p:graphicFrame>
      <p:sp>
        <p:nvSpPr>
          <p:cNvPr id="2054" name="TextBox 7"/>
          <p:cNvSpPr txBox="1">
            <a:spLocks noChangeArrowheads="1"/>
          </p:cNvSpPr>
          <p:nvPr/>
        </p:nvSpPr>
        <p:spPr bwMode="auto">
          <a:xfrm>
            <a:off x="1771650" y="3306763"/>
            <a:ext cx="1277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๘๘๐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358775" y="5730875"/>
            <a:ext cx="4105275" cy="793750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เรียนจริง ๑</a:t>
            </a:r>
            <a:r>
              <a:rPr lang="en-US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๔๐๐ ชม./ปี</a:t>
            </a:r>
          </a:p>
          <a:p>
            <a:pPr>
              <a:defRPr/>
            </a:pP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หรือ  ๓๕</a:t>
            </a:r>
            <a:r>
              <a:rPr lang="en-US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ชม./สัปดาห์</a:t>
            </a:r>
            <a:endPara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6" name="TextBox 9"/>
          <p:cNvSpPr txBox="1">
            <a:spLocks noChangeArrowheads="1"/>
          </p:cNvSpPr>
          <p:nvPr/>
        </p:nvSpPr>
        <p:spPr bwMode="auto">
          <a:xfrm>
            <a:off x="468313" y="2420938"/>
            <a:ext cx="2122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กิจกรรมพัฒนา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ผู้เรียน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สัปดาห์</a:t>
            </a:r>
          </a:p>
        </p:txBody>
      </p:sp>
      <p:sp>
        <p:nvSpPr>
          <p:cNvPr id="2057" name="TextBox 10"/>
          <p:cNvSpPr txBox="1">
            <a:spLocks noChangeArrowheads="1"/>
          </p:cNvSpPr>
          <p:nvPr/>
        </p:nvSpPr>
        <p:spPr bwMode="auto">
          <a:xfrm>
            <a:off x="2555875" y="2492375"/>
            <a:ext cx="2082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เพิ่มเติมที่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โรงเรียน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  จัดเพิ่ม</a:t>
            </a:r>
          </a:p>
          <a:p>
            <a:pPr eaLnBrk="1" hangingPunct="1"/>
            <a:r>
              <a:rPr lang="th-TH" altLang="th-TH" sz="1800" b="1">
                <a:latin typeface="FreesiaUPC" pitchFamily="34" charset="-34"/>
                <a:cs typeface="FreesiaUPC" pitchFamily="34" charset="-34"/>
              </a:rPr>
              <a:t>                ขึ้นเอง</a:t>
            </a:r>
          </a:p>
        </p:txBody>
      </p:sp>
      <p:sp>
        <p:nvSpPr>
          <p:cNvPr id="2058" name="TextBox 11"/>
          <p:cNvSpPr txBox="1">
            <a:spLocks noChangeArrowheads="1"/>
          </p:cNvSpPr>
          <p:nvPr/>
        </p:nvSpPr>
        <p:spPr bwMode="auto">
          <a:xfrm>
            <a:off x="866775" y="1393825"/>
            <a:ext cx="345281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ปัจจุบัน</a:t>
            </a:r>
          </a:p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ไม่น้อยกว่า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๒๐๐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2059" name="TextBox 12"/>
          <p:cNvSpPr txBox="1">
            <a:spLocks noChangeArrowheads="1"/>
          </p:cNvSpPr>
          <p:nvPr/>
        </p:nvSpPr>
        <p:spPr bwMode="auto">
          <a:xfrm>
            <a:off x="6019800" y="3297238"/>
            <a:ext cx="1277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กลุ่มสาระ</a:t>
            </a:r>
          </a:p>
          <a:p>
            <a:pPr algn="ctr" eaLnBrk="1" hangingPunct="1"/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พื้นฐาน</a:t>
            </a:r>
          </a:p>
          <a:p>
            <a:pPr algn="ctr" eaLnBrk="1" hangingPunct="1"/>
            <a:r>
              <a:rPr lang="th-TH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๘๘๐</a:t>
            </a:r>
            <a:r>
              <a:rPr lang="en-US" altLang="th-TH" sz="2400" b="1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400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sp>
        <p:nvSpPr>
          <p:cNvPr id="2060" name="TextBox 13"/>
          <p:cNvSpPr txBox="1">
            <a:spLocks noChangeArrowheads="1"/>
          </p:cNvSpPr>
          <p:nvPr/>
        </p:nvSpPr>
        <p:spPr bwMode="auto">
          <a:xfrm>
            <a:off x="6588125" y="2127250"/>
            <a:ext cx="10445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กิจกรรม  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หมวด</a:t>
            </a:r>
          </a:p>
          <a:p>
            <a:pPr eaLnBrk="1" hangingPunct="1"/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-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๔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61" name="TextBox 14"/>
          <p:cNvSpPr txBox="1">
            <a:spLocks noChangeArrowheads="1"/>
          </p:cNvSpPr>
          <p:nvPr/>
        </p:nvSpPr>
        <p:spPr bwMode="auto">
          <a:xfrm>
            <a:off x="4922838" y="1393825"/>
            <a:ext cx="34528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ใหม่</a:t>
            </a:r>
          </a:p>
          <a:p>
            <a:pPr algn="ctr" eaLnBrk="1" hangingPunct="1">
              <a:lnSpc>
                <a:spcPts val="2400"/>
              </a:lnSpc>
            </a:pP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“</a:t>
            </a:r>
            <a:r>
              <a:rPr lang="th-TH" altLang="th-TH" b="1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ไม่เกิน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”  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๑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,</a:t>
            </a:r>
            <a:r>
              <a:rPr lang="th-TH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๒๐๐</a:t>
            </a:r>
            <a:r>
              <a:rPr lang="en-US" altLang="th-TH" dirty="0" smtClean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dirty="0">
                <a:solidFill>
                  <a:schemeClr val="bg2"/>
                </a:solidFill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pic>
        <p:nvPicPr>
          <p:cNvPr id="2062" name="รูปภาพ 1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56" t="24654" r="72112" b="37634"/>
          <a:stretch>
            <a:fillRect/>
          </a:stretch>
        </p:blipFill>
        <p:spPr bwMode="auto">
          <a:xfrm>
            <a:off x="7370763" y="2624138"/>
            <a:ext cx="8112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รูปภาพ 16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892" t="25340" r="38974" b="36949"/>
          <a:stretch>
            <a:fillRect/>
          </a:stretch>
        </p:blipFill>
        <p:spPr bwMode="auto">
          <a:xfrm>
            <a:off x="7569200" y="3284538"/>
            <a:ext cx="809625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รูปภาพ 17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297" t="24744" r="4568" b="37546"/>
          <a:stretch>
            <a:fillRect/>
          </a:stretch>
        </p:blipFill>
        <p:spPr bwMode="auto">
          <a:xfrm>
            <a:off x="7569200" y="4005263"/>
            <a:ext cx="809625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5" name="TextBox 18"/>
          <p:cNvSpPr txBox="1">
            <a:spLocks noChangeArrowheads="1"/>
          </p:cNvSpPr>
          <p:nvPr/>
        </p:nvSpPr>
        <p:spPr bwMode="auto">
          <a:xfrm>
            <a:off x="4795838" y="2349500"/>
            <a:ext cx="20796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      หมวด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                 </a:t>
            </a:r>
            <a:endParaRPr lang="th-TH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กิจกรรม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พัฒนา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ผู้เรียน</a:t>
            </a:r>
            <a:endParaRPr lang="en-US" altLang="th-TH" sz="1800" b="1" dirty="0">
              <a:latin typeface="FreesiaUPC" pitchFamily="34" charset="-34"/>
              <a:cs typeface="FreesiaUPC" pitchFamily="34" charset="-34"/>
            </a:endParaRPr>
          </a:p>
          <a:p>
            <a:pPr eaLnBrk="1" hangingPunct="1">
              <a:lnSpc>
                <a:spcPts val="1800"/>
              </a:lnSpc>
            </a:pPr>
            <a:r>
              <a:rPr lang="en-US" altLang="th-TH" sz="1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๑๒๐ชม.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/ปี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หรือ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๓</a:t>
            </a:r>
            <a:r>
              <a:rPr lang="en-US" altLang="th-TH" sz="18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สัปดาห์</a:t>
            </a:r>
          </a:p>
        </p:txBody>
      </p:sp>
      <p:sp>
        <p:nvSpPr>
          <p:cNvPr id="20" name="ส่วนโค้ง 19"/>
          <p:cNvSpPr/>
          <p:nvPr/>
        </p:nvSpPr>
        <p:spPr>
          <a:xfrm rot="13873463">
            <a:off x="4783138" y="3748087"/>
            <a:ext cx="2584450" cy="2536825"/>
          </a:xfrm>
          <a:prstGeom prst="arc">
            <a:avLst>
              <a:gd name="adj1" fmla="val 16200000"/>
              <a:gd name="adj2" fmla="val 2348615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  <p:sp>
        <p:nvSpPr>
          <p:cNvPr id="2067" name="TextBox 20"/>
          <p:cNvSpPr txBox="1">
            <a:spLocks noChangeArrowheads="1"/>
          </p:cNvSpPr>
          <p:nvPr/>
        </p:nvSpPr>
        <p:spPr bwMode="auto">
          <a:xfrm>
            <a:off x="5132388" y="4546600"/>
            <a:ext cx="26082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เพิ่มเติมที่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  โรงเรียนจัด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๒๐๐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ชม./ปี</a:t>
            </a:r>
          </a:p>
        </p:txBody>
      </p:sp>
      <p:cxnSp>
        <p:nvCxnSpPr>
          <p:cNvPr id="22" name="ตัวเชื่อมต่อตรง 21"/>
          <p:cNvCxnSpPr/>
          <p:nvPr/>
        </p:nvCxnSpPr>
        <p:spPr>
          <a:xfrm>
            <a:off x="3151188" y="4508500"/>
            <a:ext cx="612775" cy="468313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ส่วนโค้ง 22"/>
          <p:cNvSpPr/>
          <p:nvPr/>
        </p:nvSpPr>
        <p:spPr>
          <a:xfrm rot="14969158">
            <a:off x="5061744" y="3785394"/>
            <a:ext cx="2579687" cy="2797175"/>
          </a:xfrm>
          <a:prstGeom prst="arc">
            <a:avLst>
              <a:gd name="adj1" fmla="val 15795243"/>
              <a:gd name="adj2" fmla="val 19864870"/>
            </a:avLst>
          </a:prstGeom>
          <a:ln w="19050">
            <a:solidFill>
              <a:srgbClr val="C00000"/>
            </a:solidFill>
            <a:headEnd type="stealt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>
              <a:solidFill>
                <a:schemeClr val="bg2"/>
              </a:solidFill>
            </a:endParaRPr>
          </a:p>
        </p:txBody>
      </p:sp>
      <p:sp>
        <p:nvSpPr>
          <p:cNvPr id="2070" name="ชื่อเรื่อง 1"/>
          <p:cNvSpPr txBox="1">
            <a:spLocks/>
          </p:cNvSpPr>
          <p:nvPr/>
        </p:nvSpPr>
        <p:spPr bwMode="auto">
          <a:xfrm>
            <a:off x="5067300" y="5470525"/>
            <a:ext cx="446405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เรียนในห้องเรียน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๒๗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ชม.ที่เหลือ </a:t>
            </a:r>
            <a:r>
              <a:rPr lang="en-US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        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๘</a:t>
            </a:r>
            <a:r>
              <a:rPr lang="en-US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ชม./สัปดาห์</a:t>
            </a:r>
          </a:p>
          <a:p>
            <a:pPr eaLnBrk="1" hangingPunct="1">
              <a:lnSpc>
                <a:spcPts val="1800"/>
              </a:lnSpc>
            </a:pP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เป็นกิจกรรม        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๔</a:t>
            </a:r>
            <a:r>
              <a:rPr lang="en-US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altLang="th-TH" sz="2000" b="1" dirty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หมวด (บังคับ หมวด </a:t>
            </a:r>
            <a:r>
              <a:rPr lang="th-TH" altLang="th-TH" sz="20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๑)</a:t>
            </a:r>
            <a:endParaRPr lang="th-TH" altLang="th-TH" sz="20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71" name="TextBox 20"/>
          <p:cNvSpPr txBox="1">
            <a:spLocks noChangeArrowheads="1"/>
          </p:cNvSpPr>
          <p:nvPr/>
        </p:nvSpPr>
        <p:spPr bwMode="auto">
          <a:xfrm>
            <a:off x="827088" y="4581525"/>
            <a:ext cx="260826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รายวิชา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เพิ่มเติม </a:t>
            </a:r>
            <a:r>
              <a:rPr lang="th-TH" altLang="th-TH" sz="1800" b="1" dirty="0" smtClean="0">
                <a:latin typeface="FreesiaUPC" pitchFamily="34" charset="-34"/>
                <a:cs typeface="FreesiaUPC" pitchFamily="34" charset="-34"/>
              </a:rPr>
              <a:t>๒๐๐ </a:t>
            </a:r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ชม./ปี</a:t>
            </a:r>
          </a:p>
          <a:p>
            <a:pPr eaLnBrk="1" hangingPunct="1"/>
            <a:r>
              <a:rPr lang="th-TH" altLang="th-TH" sz="1800" b="1" dirty="0">
                <a:latin typeface="FreesiaUPC" pitchFamily="34" charset="-34"/>
                <a:cs typeface="FreesiaUPC" pitchFamily="34" charset="-34"/>
              </a:rPr>
              <a:t>            ตามหลักสูตรแกนกลาง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0" y="116632"/>
            <a:ext cx="9144000" cy="6741368"/>
          </a:xfrm>
          <a:prstGeom prst="roundRect">
            <a:avLst>
              <a:gd name="adj" fmla="val 73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539552" y="260648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</a:rPr>
              <a:t>แนวทางการปรับลดเวลาเรียน ภาคเรียนที่ ๒ ปีการศึกษา ๒๕๕๘</a:t>
            </a:r>
            <a:endParaRPr lang="en-US" sz="3200" dirty="0">
              <a:solidFill>
                <a:srgbClr val="C00000"/>
              </a:solidFill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08720"/>
            <a:ext cx="5533926" cy="5622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8231803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73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63"/>
          <a:stretch/>
        </p:blipFill>
        <p:spPr bwMode="auto">
          <a:xfrm>
            <a:off x="2228850" y="1268760"/>
            <a:ext cx="4684713" cy="5288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4546" y="323436"/>
            <a:ext cx="4145686" cy="873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th-TH" b="1" dirty="0" smtClean="0">
                <a:solidFill>
                  <a:srgbClr val="C00000"/>
                </a:solidFill>
              </a:rPr>
              <a:t>ตัวอย่าง</a:t>
            </a:r>
            <a:br>
              <a:rPr lang="th-TH" b="1" dirty="0" smtClean="0">
                <a:solidFill>
                  <a:srgbClr val="C00000"/>
                </a:solidFill>
              </a:rPr>
            </a:br>
            <a:r>
              <a:rPr lang="th-TH" b="1" dirty="0" smtClean="0">
                <a:solidFill>
                  <a:srgbClr val="C00000"/>
                </a:solidFill>
              </a:rPr>
              <a:t>โครงสร้างหลักสูตรชั้นประถมศึกษาปีที่ ๔</a:t>
            </a:r>
            <a:endParaRPr lang="th-TH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017497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0" y="116632"/>
            <a:ext cx="9144000" cy="6624736"/>
          </a:xfrm>
          <a:prstGeom prst="roundRect">
            <a:avLst>
              <a:gd name="adj" fmla="val 73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385"/>
          <a:stretch/>
        </p:blipFill>
        <p:spPr bwMode="auto">
          <a:xfrm>
            <a:off x="1835696" y="859808"/>
            <a:ext cx="5718646" cy="5792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01912" y="116632"/>
            <a:ext cx="3970959" cy="873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000"/>
              </a:lnSpc>
            </a:pPr>
            <a:r>
              <a:rPr lang="th-TH" b="1" dirty="0" smtClean="0">
                <a:solidFill>
                  <a:srgbClr val="C00000"/>
                </a:solidFill>
              </a:rPr>
              <a:t>ตัวอย่าง</a:t>
            </a:r>
            <a:br>
              <a:rPr lang="th-TH" b="1" dirty="0" smtClean="0">
                <a:solidFill>
                  <a:srgbClr val="C00000"/>
                </a:solidFill>
              </a:rPr>
            </a:br>
            <a:r>
              <a:rPr lang="th-TH" b="1" dirty="0" smtClean="0">
                <a:solidFill>
                  <a:srgbClr val="C00000"/>
                </a:solidFill>
              </a:rPr>
              <a:t>โครงสร้างหลักสูตรชั้นมัธยมศึกษาปีที่ ๑</a:t>
            </a:r>
            <a:endParaRPr lang="th-TH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048519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/>
          <p:cNvSpPr/>
          <p:nvPr/>
        </p:nvSpPr>
        <p:spPr>
          <a:xfrm>
            <a:off x="2051050" y="1628775"/>
            <a:ext cx="5113338" cy="10795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th-TH" sz="4400" b="1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ปรับปรุงเนื้อหาภายในแต่ละวิชา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188" y="3092450"/>
            <a:ext cx="7921625" cy="120015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ความสอดคล้องเชื่อมโยงและจัดกลุ่มตัวชี้วัดชั้นปี </a:t>
            </a:r>
            <a:r>
              <a:rPr lang="th-TH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ป.๑</a:t>
            </a:r>
            <a:r>
              <a:rPr lang="en-US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-</a:t>
            </a:r>
            <a:r>
              <a:rPr lang="th-TH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ม.๓</a:t>
            </a:r>
            <a:endParaRPr lang="en-US" sz="3600" b="1" dirty="0">
              <a:solidFill>
                <a:schemeClr val="bg2"/>
              </a:solidFill>
              <a:latin typeface="Angsana New" pitchFamily="18" charset="-34"/>
              <a:cs typeface="Angsana New" pitchFamily="18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ทั้งภายในและระหว่างกลุ่มสาระการเรียนรู้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188" y="4605338"/>
            <a:ext cx="7921625" cy="12001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ความสอดคล้องเชื่อมโยงของสาระการเรียนรู้แกนกลาง </a:t>
            </a:r>
            <a:r>
              <a:rPr lang="th-TH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ป.๑</a:t>
            </a:r>
            <a:r>
              <a:rPr lang="en-US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-</a:t>
            </a:r>
            <a:r>
              <a:rPr lang="th-TH" sz="3600" b="1" dirty="0" smtClean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ม.๓ทั้ง</a:t>
            </a:r>
            <a:r>
              <a:rPr lang="th-TH" sz="3600" b="1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ภายในและระหว่างกลุ่มสาระการเรียนรู้</a:t>
            </a:r>
          </a:p>
        </p:txBody>
      </p:sp>
      <p:sp>
        <p:nvSpPr>
          <p:cNvPr id="24581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z="2800" dirty="0" smtClean="0"/>
              <a:t>กรอบแนวคิดการจัดเวลาเรียน ระดับประถมศึกษา</a:t>
            </a:r>
            <a:endParaRPr lang="en-US" altLang="th-TH" sz="2800" dirty="0" smtClean="0"/>
          </a:p>
        </p:txBody>
      </p:sp>
      <p:sp>
        <p:nvSpPr>
          <p:cNvPr id="5" name="สี่เหลี่ยมผืนผ้ามุมมน 14"/>
          <p:cNvSpPr/>
          <p:nvPr/>
        </p:nvSpPr>
        <p:spPr>
          <a:xfrm>
            <a:off x="468313" y="2540000"/>
            <a:ext cx="2427287" cy="3343275"/>
          </a:xfrm>
          <a:prstGeom prst="roundRect">
            <a:avLst>
              <a:gd name="adj" fmla="val 4469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Content Base Learning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ภาษาไทย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คณิตศาสตร์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วิทยาศาสตร์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สังคมศึกษาฯ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ภ.อังกฤษ/</a:t>
            </a:r>
            <a:r>
              <a:rPr lang="th-TH" sz="24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ต่างประเทศ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defRPr/>
            </a:pPr>
            <a:r>
              <a:rPr lang="th-TH" sz="24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</a:t>
            </a:r>
            <a:r>
              <a:rPr lang="th-TH" sz="2400" spc="-100" dirty="0" smtClean="0">
                <a:solidFill>
                  <a:srgbClr val="FF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หลอมรวม ตัวชี้วัด/สาระการเรียนรู้แกนกลางที่ต้องรู้และควรรู้</a:t>
            </a:r>
          </a:p>
        </p:txBody>
      </p:sp>
      <p:sp>
        <p:nvSpPr>
          <p:cNvPr id="6" name="สี่เหลี่ยมผืนผ้ามุมมน 15"/>
          <p:cNvSpPr/>
          <p:nvPr/>
        </p:nvSpPr>
        <p:spPr>
          <a:xfrm>
            <a:off x="2895600" y="2540000"/>
            <a:ext cx="2443163" cy="3343275"/>
          </a:xfrm>
          <a:prstGeom prst="roundRect">
            <a:avLst>
              <a:gd name="adj" fmla="val 8535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r>
              <a:rPr lang="en-US" sz="2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Activity Base Learning</a:t>
            </a:r>
            <a:endParaRPr lang="th-TH" sz="2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สุขศึกษาและพลศึกษา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ศิลปะ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การงานอาชีพและเทคโนโลยี</a:t>
            </a:r>
          </a:p>
        </p:txBody>
      </p:sp>
      <p:sp>
        <p:nvSpPr>
          <p:cNvPr id="7" name="สี่เหลี่ยมผืนผ้ามุมมน 16"/>
          <p:cNvSpPr/>
          <p:nvPr/>
        </p:nvSpPr>
        <p:spPr>
          <a:xfrm>
            <a:off x="5508625" y="2636838"/>
            <a:ext cx="3371850" cy="3322637"/>
          </a:xfrm>
          <a:prstGeom prst="roundRect">
            <a:avLst>
              <a:gd name="adj" fmla="val 3113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endParaRPr lang="th-TH" sz="2400" dirty="0">
              <a:latin typeface="Angsana New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สี่เหลี่ยมผืนผ้ามุมมน 11"/>
          <p:cNvSpPr/>
          <p:nvPr/>
        </p:nvSpPr>
        <p:spPr>
          <a:xfrm>
            <a:off x="468313" y="1709738"/>
            <a:ext cx="4854575" cy="809625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400"/>
              </a:lnSpc>
              <a:defRPr/>
            </a:pP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(Content Base Learning </a:t>
            </a:r>
            <a:r>
              <a:rPr lang="th-TH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+</a:t>
            </a: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</a:p>
          <a:p>
            <a:pPr algn="ctr">
              <a:lnSpc>
                <a:spcPts val="2400"/>
              </a:lnSpc>
              <a:defRPr/>
            </a:pPr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Activity Base Learning)</a:t>
            </a:r>
            <a:endParaRPr lang="th-TH" sz="3200" b="1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สี่เหลี่ยมผืนผ้ามุมมน 13"/>
          <p:cNvSpPr/>
          <p:nvPr/>
        </p:nvSpPr>
        <p:spPr>
          <a:xfrm>
            <a:off x="5565775" y="1704975"/>
            <a:ext cx="3240088" cy="814388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3200" b="1" dirty="0">
                <a:solidFill>
                  <a:schemeClr val="tx1"/>
                </a:solidFill>
              </a:rPr>
              <a:t>เพิ่มเวลารู้</a:t>
            </a:r>
          </a:p>
        </p:txBody>
      </p:sp>
      <p:grpSp>
        <p:nvGrpSpPr>
          <p:cNvPr id="2" name="กลุ่ม 3"/>
          <p:cNvGrpSpPr>
            <a:grpSpLocks/>
          </p:cNvGrpSpPr>
          <p:nvPr/>
        </p:nvGrpSpPr>
        <p:grpSpPr bwMode="auto">
          <a:xfrm>
            <a:off x="6148388" y="4360863"/>
            <a:ext cx="2671762" cy="1309687"/>
            <a:chOff x="5579164" y="3089139"/>
            <a:chExt cx="2853040" cy="1402177"/>
          </a:xfrm>
        </p:grpSpPr>
        <p:sp>
          <p:nvSpPr>
            <p:cNvPr id="10" name="สี่เหลี่ยมผืนผ้า 9"/>
            <p:cNvSpPr/>
            <p:nvPr/>
          </p:nvSpPr>
          <p:spPr>
            <a:xfrm>
              <a:off x="6357265" y="3089139"/>
              <a:ext cx="2074939" cy="31272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สร้างเสริมสมรรถนะการเรียนรู้</a:t>
              </a:r>
            </a:p>
          </p:txBody>
        </p:sp>
        <p:sp>
          <p:nvSpPr>
            <p:cNvPr id="11" name="สี่เหลี่ยมผืนผ้า 10"/>
            <p:cNvSpPr/>
            <p:nvPr/>
          </p:nvSpPr>
          <p:spPr>
            <a:xfrm>
              <a:off x="6357265" y="3554832"/>
              <a:ext cx="2074939" cy="31272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สร้างเสริมคุณลักษณะและค่านิยม</a:t>
              </a:r>
            </a:p>
          </p:txBody>
        </p:sp>
        <p:sp>
          <p:nvSpPr>
            <p:cNvPr id="12" name="สี่เหลี่ยมผืนผ้า 11"/>
            <p:cNvSpPr/>
            <p:nvPr/>
          </p:nvSpPr>
          <p:spPr>
            <a:xfrm>
              <a:off x="6357265" y="4018825"/>
              <a:ext cx="2074939" cy="462294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400" dirty="0">
                  <a:solidFill>
                    <a:srgbClr val="333300"/>
                  </a:solidFill>
                </a:rPr>
                <a:t>สร้างเสริมทักษะการทำงานดำรงชีพและทักษะชีวิต</a:t>
              </a:r>
            </a:p>
          </p:txBody>
        </p:sp>
        <p:sp>
          <p:nvSpPr>
            <p:cNvPr id="14" name="สี่เหลี่ยมผืนผ้า 13"/>
            <p:cNvSpPr/>
            <p:nvPr/>
          </p:nvSpPr>
          <p:spPr>
            <a:xfrm>
              <a:off x="5579164" y="3104435"/>
              <a:ext cx="730636" cy="1386881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b="1" dirty="0">
                  <a:solidFill>
                    <a:srgbClr val="333300"/>
                  </a:solidFill>
                </a:rPr>
                <a:t>กิจกรรม</a:t>
              </a:r>
              <a:br>
                <a:rPr lang="th-TH" sz="1600" b="1" dirty="0">
                  <a:solidFill>
                    <a:srgbClr val="333300"/>
                  </a:solidFill>
                </a:rPr>
              </a:br>
              <a:r>
                <a:rPr lang="th-TH" sz="1600" b="1" dirty="0">
                  <a:solidFill>
                    <a:srgbClr val="333300"/>
                  </a:solidFill>
                </a:rPr>
                <a:t>พัฒนา</a:t>
              </a:r>
              <a:br>
                <a:rPr lang="th-TH" sz="1600" b="1" dirty="0">
                  <a:solidFill>
                    <a:srgbClr val="333300"/>
                  </a:solidFill>
                </a:rPr>
              </a:br>
              <a:r>
                <a:rPr lang="th-TH" sz="1600" b="1" dirty="0">
                  <a:solidFill>
                    <a:srgbClr val="333300"/>
                  </a:solidFill>
                </a:rPr>
                <a:t>ผู้เรียน</a:t>
              </a:r>
            </a:p>
          </p:txBody>
        </p:sp>
      </p:grpSp>
      <p:grpSp>
        <p:nvGrpSpPr>
          <p:cNvPr id="3" name="กลุ่ม 32"/>
          <p:cNvGrpSpPr>
            <a:grpSpLocks/>
          </p:cNvGrpSpPr>
          <p:nvPr/>
        </p:nvGrpSpPr>
        <p:grpSpPr bwMode="auto">
          <a:xfrm>
            <a:off x="6804025" y="2852738"/>
            <a:ext cx="1728788" cy="1182687"/>
            <a:chOff x="5612999" y="4574803"/>
            <a:chExt cx="1728192" cy="1182328"/>
          </a:xfrm>
        </p:grpSpPr>
        <p:sp>
          <p:nvSpPr>
            <p:cNvPr id="22" name="สี่เหลี่ยมผืนผ้า 21"/>
            <p:cNvSpPr/>
            <p:nvPr/>
          </p:nvSpPr>
          <p:spPr>
            <a:xfrm>
              <a:off x="5612999" y="4996950"/>
              <a:ext cx="1728192" cy="31264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2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HEART</a:t>
              </a:r>
              <a:endParaRPr lang="th-TH" sz="3200" b="1" dirty="0">
                <a:solidFill>
                  <a:srgbClr val="3333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grpSp>
          <p:nvGrpSpPr>
            <p:cNvPr id="4" name="กลุ่ม 29"/>
            <p:cNvGrpSpPr>
              <a:grpSpLocks/>
            </p:cNvGrpSpPr>
            <p:nvPr/>
          </p:nvGrpSpPr>
          <p:grpSpPr bwMode="auto">
            <a:xfrm>
              <a:off x="5612999" y="4574803"/>
              <a:ext cx="1728192" cy="1182328"/>
              <a:chOff x="5612999" y="4561534"/>
              <a:chExt cx="1728192" cy="1182328"/>
            </a:xfrm>
          </p:grpSpPr>
          <p:grpSp>
            <p:nvGrpSpPr>
              <p:cNvPr id="13" name="กลุ่ม 28"/>
              <p:cNvGrpSpPr>
                <a:grpSpLocks/>
              </p:cNvGrpSpPr>
              <p:nvPr/>
            </p:nvGrpSpPr>
            <p:grpSpPr bwMode="auto">
              <a:xfrm>
                <a:off x="5612999" y="4561534"/>
                <a:ext cx="1728192" cy="1182328"/>
                <a:chOff x="5612999" y="4561534"/>
                <a:chExt cx="1728192" cy="1182328"/>
              </a:xfrm>
            </p:grpSpPr>
            <p:sp>
              <p:nvSpPr>
                <p:cNvPr id="21" name="สี่เหลี่ยมผืนผ้า 20"/>
                <p:cNvSpPr/>
                <p:nvPr/>
              </p:nvSpPr>
              <p:spPr>
                <a:xfrm>
                  <a:off x="5612999" y="4561534"/>
                  <a:ext cx="1728192" cy="312642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sz="3200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HEAD</a:t>
                  </a:r>
                  <a:endParaRPr lang="th-TH" sz="3200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  <p:sp>
              <p:nvSpPr>
                <p:cNvPr id="23" name="สี่เหลี่ยมผืนผ้า 22"/>
                <p:cNvSpPr/>
                <p:nvPr/>
              </p:nvSpPr>
              <p:spPr>
                <a:xfrm>
                  <a:off x="5612999" y="5431220"/>
                  <a:ext cx="1728192" cy="312642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sz="3200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HAND</a:t>
                  </a:r>
                  <a:endParaRPr lang="th-TH" sz="3200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</p:grpSp>
          <p:cxnSp>
            <p:nvCxnSpPr>
              <p:cNvPr id="25" name="ตัวเชื่อมต่อตรง 24"/>
              <p:cNvCxnSpPr/>
              <p:nvPr/>
            </p:nvCxnSpPr>
            <p:spPr>
              <a:xfrm>
                <a:off x="6445967" y="4874176"/>
                <a:ext cx="0" cy="122201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28" name="ตัวเชื่อมต่อตรง 27"/>
              <p:cNvCxnSpPr/>
              <p:nvPr/>
            </p:nvCxnSpPr>
            <p:spPr>
              <a:xfrm>
                <a:off x="6444562" y="5301084"/>
                <a:ext cx="0" cy="123787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</p:grpSp>
      <p:sp>
        <p:nvSpPr>
          <p:cNvPr id="35" name="ลูกศรลง 34"/>
          <p:cNvSpPr/>
          <p:nvPr/>
        </p:nvSpPr>
        <p:spPr>
          <a:xfrm>
            <a:off x="7019925" y="4149725"/>
            <a:ext cx="234950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36" name="ลูกศรลง 35"/>
          <p:cNvSpPr/>
          <p:nvPr/>
        </p:nvSpPr>
        <p:spPr>
          <a:xfrm>
            <a:off x="7578725" y="4149725"/>
            <a:ext cx="233363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37" name="ลูกศรลง 36"/>
          <p:cNvSpPr/>
          <p:nvPr/>
        </p:nvSpPr>
        <p:spPr>
          <a:xfrm>
            <a:off x="8101013" y="4149725"/>
            <a:ext cx="233362" cy="157163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38" name="คำบรรยายภาพแบบลูกศรขวา 37"/>
          <p:cNvSpPr/>
          <p:nvPr/>
        </p:nvSpPr>
        <p:spPr>
          <a:xfrm>
            <a:off x="5591680" y="2752947"/>
            <a:ext cx="1068552" cy="1372218"/>
          </a:xfrm>
          <a:prstGeom prst="rightArrowCallout">
            <a:avLst>
              <a:gd name="adj1" fmla="val 31681"/>
              <a:gd name="adj2" fmla="val 25000"/>
              <a:gd name="adj3" fmla="val 34186"/>
              <a:gd name="adj4" fmla="val 5328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th-TH" b="1" dirty="0"/>
              <a:t>เป้าหมาย</a:t>
            </a:r>
          </a:p>
        </p:txBody>
      </p:sp>
      <p:sp>
        <p:nvSpPr>
          <p:cNvPr id="39" name="คำบรรยายภาพแบบลูกศรขวา 38"/>
          <p:cNvSpPr/>
          <p:nvPr/>
        </p:nvSpPr>
        <p:spPr>
          <a:xfrm>
            <a:off x="5578311" y="4370553"/>
            <a:ext cx="577865" cy="1327871"/>
          </a:xfrm>
          <a:prstGeom prst="rightArrowCallout">
            <a:avLst>
              <a:gd name="adj1" fmla="val 23627"/>
              <a:gd name="adj2" fmla="val 25000"/>
              <a:gd name="adj3" fmla="val 34890"/>
              <a:gd name="adj4" fmla="val 75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endParaRPr lang="th-TH" sz="2000" b="1" spc="50" dirty="0"/>
          </a:p>
        </p:txBody>
      </p:sp>
      <p:sp>
        <p:nvSpPr>
          <p:cNvPr id="19475" name="TextBox 31"/>
          <p:cNvSpPr txBox="1">
            <a:spLocks noChangeArrowheads="1"/>
          </p:cNvSpPr>
          <p:nvPr/>
        </p:nvSpPr>
        <p:spPr bwMode="auto">
          <a:xfrm rot="5400000">
            <a:off x="5113338" y="4783137"/>
            <a:ext cx="129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2400"/>
              <a:t>กลุ่มกิจกรรม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แนวทางการปรับเวลาเรียน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dirty="0" smtClean="0"/>
              <a:t>  ระดับชั้น</a:t>
            </a:r>
            <a:r>
              <a:rPr lang="th-TH" dirty="0"/>
              <a:t>ประถมศึกษา 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8570077"/>
              </p:ext>
            </p:extLst>
          </p:nvPr>
        </p:nvGraphicFramePr>
        <p:xfrm>
          <a:off x="611560" y="1916831"/>
          <a:ext cx="7992887" cy="424622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77500"/>
                <a:gridCol w="2169080"/>
                <a:gridCol w="4646307"/>
              </a:tblGrid>
              <a:tr h="44004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กิจกรรมการจัดการเรียนรู้</a:t>
                      </a:r>
                      <a:endParaRPr lang="en-US" sz="24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880097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ช่วงเช้า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๐๘.๓๐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๑๑.๓๐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จัด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ให้เรียนรายวิชาพื้นฐานและรายวิชา</a:t>
                      </a:r>
                      <a: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เพิ่มเติม</a:t>
                      </a:r>
                      <a:b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๘ 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กลุ่มสาระการเรียนรู้ หรือเรียนเนื้อหา สาระ </a:t>
                      </a:r>
                      <a: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</a:t>
                      </a:r>
                    </a:p>
                    <a:p>
                      <a:pPr algn="l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ภาค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วิชาการ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๑๑.๓๐ น.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๑๒.๓๐ น.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40000"/>
                        <a:lumOff val="60000"/>
                      </a:schemeClr>
                    </a:solidFill>
                  </a:tcPr>
                </a:tc>
              </a:tr>
              <a:tr h="1760196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ช่วงบ่าย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๑๒.๓๐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๑๔.๓๐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จัด</a:t>
                      </a:r>
                      <a:r>
                        <a:rPr lang="th-TH" sz="2400" spc="-3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ให้เรียนรายวิชาพื้นฐานและรายวิชาเพิ่มเติม </a:t>
                      </a:r>
                      <a:r>
                        <a:rPr lang="th-TH" sz="2400" spc="-3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/>
                      </a:r>
                      <a:br>
                        <a:rPr lang="th-TH" sz="2400" spc="-3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2400" spc="-3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๘ </a:t>
                      </a:r>
                      <a:r>
                        <a:rPr lang="th-TH" sz="2400" spc="-3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กลุ่มสาระ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/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การเรียนรู้ และภาคปฏิบัติ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กิจกรรมพัฒนาผู้เรียน จัดเป็นกิจกรรมลดเวลาเรียน</a:t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เพิ่มเวลารู้ บังคับตามหลักสูตร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๑๔.๓๐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๑๕.๓๐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ปฏิบัติกิจกรรมลดเวลาเรียน เพิ่มเวลารู้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2228709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 smtClean="0"/>
              <a:t>การจัดตารางเรียนประถมศึกษา</a:t>
            </a:r>
            <a:endParaRPr lang="th-TH" sz="3600" dirty="0"/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4776087"/>
              </p:ext>
            </p:extLst>
          </p:nvPr>
        </p:nvGraphicFramePr>
        <p:xfrm>
          <a:off x="457199" y="1988841"/>
          <a:ext cx="8229603" cy="4176465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152400" dist="317500" dir="5400000" sx="90000" sy="-19000" rotWithShape="0">
                    <a:prstClr val="black">
                      <a:alpha val="15000"/>
                    </a:prstClr>
                  </a:outerShdw>
                </a:effectLst>
                <a:tableStyleId>{5C22544A-7EE6-4342-B048-85BDC9FD1C3A}</a:tableStyleId>
              </a:tblPr>
              <a:tblGrid>
                <a:gridCol w="730425"/>
                <a:gridCol w="576064"/>
                <a:gridCol w="1008112"/>
                <a:gridCol w="936104"/>
                <a:gridCol w="936104"/>
                <a:gridCol w="648072"/>
                <a:gridCol w="1008112"/>
                <a:gridCol w="1008112"/>
                <a:gridCol w="1378498"/>
              </a:tblGrid>
              <a:tr h="1297649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</a:t>
                      </a:r>
                      <a:endParaRPr lang="en-US" sz="18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วัน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๐๘.๐๐-๐๘.๓๐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๐๘.๓๐-๐๙.๓๐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๐๙.๓๐-๑๐.๓๐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๑๐.๓๐-๑๑.๓๐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๑๑.๓๐-๑๒.๓๐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๑๒.๓๐-๑๓.๓๐</a:t>
                      </a:r>
                      <a:endParaRPr lang="en-US" sz="1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๑๓.๓๐-๑๔.๓๐</a:t>
                      </a:r>
                      <a:endParaRPr lang="en-US" sz="1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๑๔.๓๐-๑๕.๓๐</a:t>
                      </a:r>
                      <a:endParaRPr lang="en-US" sz="1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4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กิจกรรมหน้าเสาธง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71755" marR="71755"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5704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5704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57040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พฤหัส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5972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347864" y="1340768"/>
            <a:ext cx="26132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</a:rPr>
              <a:t>ระดับชั้นประถมศึกษา</a:t>
            </a:r>
            <a:endParaRPr lang="th-TH" sz="3200" b="1" dirty="0">
              <a:solidFill>
                <a:srgbClr val="C00000"/>
              </a:solidFill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04339" y="3861048"/>
            <a:ext cx="2778125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จัดให้เรียน</a:t>
            </a:r>
            <a:r>
              <a:rPr kumimoji="0" lang="th-TH" sz="1800" b="1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รายวิชาพื้นฐานและรายวิชาเพิ่มเติม ๘ กลุ่มสาระ</a:t>
            </a: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การเรียนรู้ หรือเรียนเนื้อหา สาระ ภาควิชาการ </a:t>
            </a:r>
            <a:endParaRPr kumimoji="0" lang="th-TH" sz="4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334611" y="3479742"/>
            <a:ext cx="1908000" cy="1692000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จัดให้เรียน</a:t>
            </a:r>
            <a:r>
              <a:rPr kumimoji="0" lang="th-TH" sz="1600" b="1" i="0" u="sng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รายวิชาพื้นฐานและรายวิชาเพิ่มเติม ๘ กลุ่มสาระ 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การเรียนรู้ และภาคปฏิบัติ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  <a:ea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กิจกรรมพัฒนาผู้เรียน ที่จัดเป็นกิจกรรมลดเวลาเรียน เพิ่มเวลารู้ บังคับตามหลักสูตร</a:t>
            </a:r>
            <a:endParaRPr kumimoji="0" lang="th-TH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422844" y="3573016"/>
            <a:ext cx="1152128" cy="1224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ngsana New" pitchFamily="18" charset="-34"/>
                <a:ea typeface="Angsana New" pitchFamily="18" charset="-34"/>
              </a:rPr>
              <a:t>จัดกิจกรรมลดเวลาเรียนเพิ่มเวลารู้</a:t>
            </a:r>
            <a:endParaRPr kumimoji="0" lang="th-TH" sz="48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ngsana New" pitchFamily="18" charset="-34"/>
            </a:endParaRP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491397" y="2613059"/>
            <a:ext cx="648072" cy="720080"/>
          </a:xfrm>
          <a:prstGeom prst="line">
            <a:avLst/>
          </a:prstGeom>
          <a:ln w="28575">
            <a:solidFill>
              <a:schemeClr val="accent5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7549414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การจัดตารางเรียนประถมศึกษา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h-TH" dirty="0" smtClean="0"/>
              <a:t>	</a:t>
            </a:r>
            <a:r>
              <a:rPr lang="th-TH" u="sng" dirty="0" smtClean="0"/>
              <a:t>หมายเหตุ   </a:t>
            </a:r>
            <a:endParaRPr lang="en-US" u="sng" dirty="0" smtClean="0"/>
          </a:p>
          <a:p>
            <a:pPr>
              <a:buNone/>
            </a:pPr>
            <a:r>
              <a:rPr lang="th-TH" dirty="0" smtClean="0"/>
              <a:t>		๑. โรงเรียนสามารถยืดหยุ่น </a:t>
            </a:r>
            <a:r>
              <a:rPr lang="th-TH" dirty="0" smtClean="0">
                <a:solidFill>
                  <a:srgbClr val="C00000"/>
                </a:solidFill>
              </a:rPr>
              <a:t>ปรับเวลาได้ตามความเหมาะสม </a:t>
            </a:r>
            <a:r>
              <a:rPr lang="th-TH" dirty="0" smtClean="0"/>
              <a:t>และบริบทของโรงเรียน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          ๒. </a:t>
            </a:r>
            <a:r>
              <a:rPr lang="th-TH" dirty="0" smtClean="0">
                <a:solidFill>
                  <a:srgbClr val="C00000"/>
                </a:solidFill>
              </a:rPr>
              <a:t>กิจกรรมพัฒนาผู้เรียน จัดเป็นกิจกรรมลดเวลาเรียน เพิ่มเวลารู้ </a:t>
            </a:r>
            <a:r>
              <a:rPr lang="th-TH" dirty="0" smtClean="0"/>
              <a:t>บังคับตามหลักสูตรด้วย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๓. วิชาหน้าที่พลเมือง เป็นรายวิชาเพิ่มเติม จัดการเรียนการสอน โดย</a:t>
            </a:r>
            <a:r>
              <a:rPr lang="th-TH" dirty="0" err="1" smtClean="0"/>
              <a:t>บูรณา</a:t>
            </a:r>
            <a:r>
              <a:rPr lang="th-TH" dirty="0" smtClean="0"/>
              <a:t>การลงสู่กิจกรรมที่โรงเรียนดำเนินการอยู่แล้ว </a:t>
            </a:r>
            <a:r>
              <a:rPr lang="th-TH" dirty="0" smtClean="0">
                <a:solidFill>
                  <a:srgbClr val="C00000"/>
                </a:solidFill>
              </a:rPr>
              <a:t>โดยไม่เพิ่มชั่วโมงเรียน </a:t>
            </a:r>
            <a:r>
              <a:rPr lang="th-TH" dirty="0" smtClean="0"/>
              <a:t>ได้แก่ กิจกรรมหน้าเสาธง  กิจกรรมกีฬาสี กิจกรรม ตามประเพณี กิจกรรมลูกเสือ เนตรนารี </a:t>
            </a:r>
            <a:r>
              <a:rPr lang="th-TH" dirty="0" err="1" smtClean="0"/>
              <a:t>ยุว</a:t>
            </a:r>
            <a:r>
              <a:rPr lang="th-TH" dirty="0" smtClean="0"/>
              <a:t>กาชาด เป็นต้น เพื่อปลูกฝังให้เกิด</a:t>
            </a:r>
            <a:r>
              <a:rPr lang="th-TH" spc="-110" dirty="0" smtClean="0"/>
              <a:t>การปฏิบัติและกลายเป็นพฤติกรรมในชีวิตประจำวัน จะลดเวลาในตารางเรียน</a:t>
            </a:r>
            <a:r>
              <a:rPr lang="th-TH" dirty="0" smtClean="0"/>
              <a:t>ได้ ๑ ชั่วโมง/สัปดาห์</a:t>
            </a:r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 smtClean="0"/>
              <a:t>ตัวอย่าง การจัดตารางเรียนประถมศึกษา</a:t>
            </a:r>
            <a:endParaRPr lang="th-TH" sz="3200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475155"/>
              </p:ext>
            </p:extLst>
          </p:nvPr>
        </p:nvGraphicFramePr>
        <p:xfrm>
          <a:off x="467544" y="1411852"/>
          <a:ext cx="8208912" cy="410538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864096"/>
                <a:gridCol w="504056"/>
                <a:gridCol w="864096"/>
                <a:gridCol w="936104"/>
                <a:gridCol w="1008112"/>
                <a:gridCol w="504056"/>
                <a:gridCol w="1080120"/>
                <a:gridCol w="1008112"/>
                <a:gridCol w="1440160"/>
              </a:tblGrid>
              <a:tr h="511836">
                <a:tc>
                  <a:txBody>
                    <a:bodyPr/>
                    <a:lstStyle/>
                    <a:p>
                      <a:pPr algn="thaiDi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</a:t>
                      </a:r>
                      <a:endParaRPr lang="th-TH" sz="2000" dirty="0" smtClean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thaiDi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</a:t>
                      </a:r>
                      <a:r>
                        <a:rPr lang="en-US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</a:t>
                      </a:r>
                      <a:endParaRPr lang="en-US" sz="20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thaiDi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  <a:p>
                      <a:pPr algn="thaiDist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วัน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8575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๐๘.๐๐ -๐๘.๓๐ </a:t>
                      </a:r>
                      <a:endParaRPr lang="en-US" sz="1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๐๘.๓๐-๐๙.๓๐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๐๙.๓๐-๑๐.๓๐ 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๑๐.๓๐-๑๑.๓๐ 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๑๑.๓๐-๑๒.๓๐ </a:t>
                      </a:r>
                      <a:endParaRPr lang="en-US" sz="1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๑๒.๓๐-๑๓.๓๐ 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๑๓.๓๐-๑๔.๓๐ 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๑๔.๓๐-๑๕.๓๐ 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9084">
                <a:tc rowSpan="3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กิจกรรมเช้า หน้าเสาธง</a:t>
                      </a: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BBL ส่งเสริมการอ่าน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วิทยาศาสตร์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pPr marL="71755" marR="71755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สังคมฯ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              เพิ่มเวลารู้</a:t>
                      </a:r>
                      <a:endParaRPr lang="en-US" sz="1600" dirty="0" smtClean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เวลาเรียน             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ชุมนุม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สุขศึกษาและ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พลศึกษา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เวลาเรียน               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214743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ภาษาอังกฤษ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วิทยาศาสตร์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 smtClean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ศิลปะ</a:t>
                      </a:r>
                      <a:endParaRPr lang="en-US" sz="1600" dirty="0" smtClean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 smtClean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ลูกเสือ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เวลาเรียน              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8151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พฤหัสบดี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สังคมศึกษา ศาสนา และวัฒนธรรม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แนะแนว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สุขศึกษาและ</a:t>
                      </a:r>
                      <a:endParaRPr lang="en-US" sz="160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พลศึกษา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เวลาเรียน                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300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ประวัติศาสตร์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ศิลปะ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การงาน อาชีพ และเทคโนโลยี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br>
                        <a:rPr lang="th-TH" sz="14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4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</a:t>
                      </a:r>
                    </a:p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เพิ่มเวลารู้</a:t>
                      </a:r>
                      <a:endParaRPr lang="en-US" sz="14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1615" marR="61615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27584" y="5661248"/>
            <a:ext cx="6314549" cy="7963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1800"/>
              </a:lnSpc>
            </a:pPr>
            <a:r>
              <a:rPr lang="th-TH" sz="1800" b="1" dirty="0">
                <a:solidFill>
                  <a:schemeClr val="bg2"/>
                </a:solidFill>
                <a:latin typeface="Angsana New" pitchFamily="18" charset="-34"/>
              </a:rPr>
              <a:t>หมายเหตุ 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   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กิจกรรม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สุดสัปดาห์สวดมนต์  บูรณาการค่านิยมหลัก 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๑๒ 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ประการ</a:t>
            </a:r>
            <a:r>
              <a:rPr lang="en-US" sz="1800" dirty="0">
                <a:solidFill>
                  <a:schemeClr val="bg2"/>
                </a:solidFill>
                <a:latin typeface="Angsana New" pitchFamily="18" charset="-34"/>
              </a:rPr>
              <a:t>  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คุณธรรม 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๘ 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ประการ  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/>
            </a:r>
            <a:b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</a:b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	 คุณลักษณะ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อันพึงประสงค์ 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และ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สมรรถนะสำคัญของ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ผู้เรียน เป็น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กิจกรรมที่</a:t>
            </a: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โรงเรียน</a:t>
            </a:r>
            <a:b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</a:br>
            <a:r>
              <a:rPr lang="th-TH" sz="1800" dirty="0" smtClean="0">
                <a:solidFill>
                  <a:schemeClr val="bg2"/>
                </a:solidFill>
                <a:latin typeface="Angsana New" pitchFamily="18" charset="-34"/>
              </a:rPr>
              <a:t>    	 จัดเพื่อ</a:t>
            </a:r>
            <a:r>
              <a:rPr lang="th-TH" sz="1800" dirty="0">
                <a:solidFill>
                  <a:schemeClr val="bg2"/>
                </a:solidFill>
                <a:latin typeface="Angsana New" pitchFamily="18" charset="-34"/>
              </a:rPr>
              <a:t>พัฒนานักเรียนตามจุดเน้นของโรงเรียน</a:t>
            </a:r>
            <a:r>
              <a:rPr lang="en-US" sz="1800" dirty="0" smtClean="0">
                <a:solidFill>
                  <a:schemeClr val="bg2"/>
                </a:solidFill>
                <a:effectLst/>
                <a:latin typeface="Angsana New" pitchFamily="18" charset="-34"/>
              </a:rPr>
              <a:t> </a:t>
            </a:r>
            <a:endParaRPr lang="th-TH" sz="1800" dirty="0">
              <a:solidFill>
                <a:schemeClr val="bg2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843544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ตัวอย่าง การจัดตารางเรียน</a:t>
            </a:r>
            <a:r>
              <a:rPr lang="en-US" dirty="0" smtClean="0"/>
              <a:t> DLIT</a:t>
            </a:r>
            <a:endParaRPr lang="th-TH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8284404"/>
              </p:ext>
            </p:extLst>
          </p:nvPr>
        </p:nvGraphicFramePr>
        <p:xfrm>
          <a:off x="467544" y="2108621"/>
          <a:ext cx="8229597" cy="384065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936104"/>
                <a:gridCol w="694255"/>
                <a:gridCol w="942334"/>
                <a:gridCol w="942914"/>
                <a:gridCol w="942914"/>
                <a:gridCol w="582039"/>
                <a:gridCol w="1152128"/>
                <a:gridCol w="1093995"/>
                <a:gridCol w="942914"/>
              </a:tblGrid>
              <a:tr h="504056"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    </a:t>
                      </a:r>
                      <a:r>
                        <a:rPr lang="th-TH" sz="16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</a:t>
                      </a:r>
                      <a:endParaRPr lang="en-US" sz="16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วัน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๐๘.๐๐-๐๘.๓๐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๐๘.๓๐-๐๙.๓๐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๐๙.๓๐-๑๐.๓๐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๑๐.๓๐-๑๑.๓๐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๑๑.๓๐-๑๒.๓๐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๑๒.๓๐-๑๓.๓๐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๑๓.๓๐-๑๔.๓๐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๑๔.๓๐-๑๕.๓๐</a:t>
                      </a:r>
                      <a:endParaRPr lang="en-US" sz="18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06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กิจกรรมหน้าเสาธง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ศิลปะ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(ดนตรี-นาฎศิลป์)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ง๑๑๑๐๑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กอท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พ๑๑๑๐๑</a:t>
                      </a:r>
                      <a:endParaRPr lang="en-US" sz="1600" dirty="0" smtClean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สุขศึกษาและ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พลศึกษา ๑</a:t>
                      </a:r>
                      <a:endParaRPr lang="en-US" sz="1600" dirty="0" smtClean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(สุขศึกษา)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62706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 </a:t>
                      </a: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ส๑๑๑๐๒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ประวัติศาสตร์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สุขศึกษา</a:t>
                      </a: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และ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พล</a:t>
                      </a: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ศึกษา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(สุขศึกษา)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</a:t>
                      </a:r>
                      <a:r>
                        <a:rPr lang="th-TH" sz="1600" b="1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เรียน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เพิ่มเวลารู้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ชุมนุม</a:t>
                      </a:r>
                      <a:r>
                        <a:rPr lang="th-TH" sz="1600" baseline="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ชมรม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2706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ภาษาอังกฤษ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วิทยาศาสตร์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 </a:t>
                      </a:r>
                      <a:r>
                        <a:rPr lang="th-TH" sz="1600" b="1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/>
                      </a:r>
                      <a:br>
                        <a:rPr lang="th-TH" sz="1600" b="1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b="1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เพิ่ม</a:t>
                      </a:r>
                      <a:r>
                        <a:rPr lang="th-TH" sz="1600" b="1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เวลารู้</a:t>
                      </a:r>
                      <a:endParaRPr lang="en-US" sz="1600" b="1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ลูกเสือ</a:t>
                      </a: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เนตร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นารี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2706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พฤหัส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สังคมศึกษา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ศิลปะ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(ทัศนศิลป์)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FF3399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ส๑๑๒๐๑</a:t>
                      </a:r>
                      <a:endParaRPr lang="en-US" sz="1600" b="1" dirty="0">
                        <a:solidFill>
                          <a:srgbClr val="FF3399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FF3399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หน้าที่พลเมือง ๑</a:t>
                      </a:r>
                      <a:endParaRPr lang="en-US" sz="1600" b="1" dirty="0">
                        <a:solidFill>
                          <a:srgbClr val="FF3399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FF3399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(เพิ่มเติม)</a:t>
                      </a:r>
                      <a:endParaRPr lang="en-US" sz="1600" b="1" dirty="0">
                        <a:solidFill>
                          <a:srgbClr val="FF3399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แนะแนว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27061"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คณิตศาสตร์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ภาษาไทย 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ว๑๑๑๐๑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วิทยาศาสตร์ ๑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ส๑๑๑๐๑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สังคม</a:t>
                      </a:r>
                      <a:r>
                        <a:rPr lang="th-TH" sz="1600" dirty="0" smtClean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ศึกษา </a:t>
                      </a:r>
                      <a:r>
                        <a:rPr lang="th-TH" sz="16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</a:t>
                      </a:r>
                      <a:endParaRPr lang="en-US" sz="16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 </a:t>
                      </a: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/>
                      </a:r>
                      <a:b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lang="th-TH" sz="16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เพิ่ม</a:t>
                      </a: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ลดเวลาเรียน เพิ่มเวลารู้</a:t>
                      </a:r>
                      <a:endParaRPr lang="en-US" sz="1600" dirty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5616" y="1382457"/>
            <a:ext cx="7271542" cy="6783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th-TH" sz="2400" b="1" dirty="0">
                <a:solidFill>
                  <a:srgbClr val="C00000"/>
                </a:solidFill>
                <a:latin typeface="Angsana New" pitchFamily="18" charset="-34"/>
              </a:rPr>
              <a:t>ตารางเรียน ออกอากาศสถานีวิทยุโทรทัศน์การศึกษาทางไกลผ่านดาวเทียม</a:t>
            </a:r>
            <a:endParaRPr lang="en-US" sz="2400" dirty="0">
              <a:solidFill>
                <a:srgbClr val="C00000"/>
              </a:solidFill>
              <a:latin typeface="Angsana New" pitchFamily="18" charset="-34"/>
            </a:endParaRPr>
          </a:p>
          <a:p>
            <a:pPr algn="ctr">
              <a:lnSpc>
                <a:spcPts val="2200"/>
              </a:lnSpc>
            </a:pPr>
            <a:r>
              <a:rPr lang="th-TH" sz="2400" b="1" dirty="0">
                <a:solidFill>
                  <a:srgbClr val="C00000"/>
                </a:solidFill>
                <a:latin typeface="Angsana New" pitchFamily="18" charset="-34"/>
              </a:rPr>
              <a:t>ชั้นประถมศึกษาปีที่ ๑  ปีการศึกษา ๒๕๕๘  และการจัดกิจกรรมลดเวลาเรียน เพิ่มเวลารู้</a:t>
            </a:r>
            <a:endParaRPr lang="th-TH" sz="2400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5949280"/>
            <a:ext cx="8199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solidFill>
                  <a:schemeClr val="bg2"/>
                </a:solidFill>
                <a:latin typeface="Angsana New" pitchFamily="18" charset="-34"/>
              </a:rPr>
              <a:t>หมาย</a:t>
            </a:r>
            <a:r>
              <a:rPr lang="th-TH" sz="2400" b="1" dirty="0" smtClean="0">
                <a:solidFill>
                  <a:schemeClr val="bg2"/>
                </a:solidFill>
                <a:latin typeface="Angsana New" pitchFamily="18" charset="-34"/>
              </a:rPr>
              <a:t>เหตุ</a:t>
            </a:r>
            <a:r>
              <a:rPr lang="th-TH" sz="2400" dirty="0" smtClean="0">
                <a:solidFill>
                  <a:schemeClr val="bg2"/>
                </a:solidFill>
                <a:latin typeface="Angsana New" pitchFamily="18" charset="-34"/>
              </a:rPr>
              <a:t> </a:t>
            </a:r>
            <a:r>
              <a:rPr lang="th-TH" sz="2200" b="1" dirty="0" smtClean="0">
                <a:solidFill>
                  <a:schemeClr val="bg2"/>
                </a:solidFill>
                <a:latin typeface="Angsana New" pitchFamily="18" charset="-34"/>
              </a:rPr>
              <a:t>โรงเรียนจัดกิจกรรมลดเวลาเรียน เพิ่มเวลารู้  จำนวน ๘ ชั่วโมง/สัปดาห์ (รวมหน้าที่ฯ เป็น๙ ช.ม.)</a:t>
            </a:r>
            <a:endParaRPr lang="en-US" sz="2200" b="1" dirty="0">
              <a:solidFill>
                <a:schemeClr val="bg2"/>
              </a:solidFill>
              <a:latin typeface="Angsana New" pitchFamily="18" charset="-34"/>
            </a:endParaRPr>
          </a:p>
        </p:txBody>
      </p:sp>
      <p:cxnSp>
        <p:nvCxnSpPr>
          <p:cNvPr id="7" name="ตัวเชื่อมต่อตรง 6"/>
          <p:cNvCxnSpPr/>
          <p:nvPr/>
        </p:nvCxnSpPr>
        <p:spPr>
          <a:xfrm>
            <a:off x="467544" y="2132856"/>
            <a:ext cx="936104" cy="4320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8760838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6172200" cy="639762"/>
          </a:xfrm>
        </p:spPr>
        <p:txBody>
          <a:bodyPr/>
          <a:lstStyle/>
          <a:p>
            <a:r>
              <a:rPr lang="th-TH" altLang="th-TH" sz="3200" dirty="0" smtClean="0"/>
              <a:t>กรอบแนวคิดการจัดเวลาเรียน ระดับมัธยมศึกษา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373825" y="2204864"/>
          <a:ext cx="8392055" cy="3882980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728346"/>
                <a:gridCol w="437191"/>
                <a:gridCol w="3680710"/>
                <a:gridCol w="3545808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วัน</a:t>
                      </a:r>
                      <a:endParaRPr lang="th-TH" sz="18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bg2"/>
                          </a:solidFill>
                        </a:rPr>
                        <a:t>เข้าแถว เคารพธงขาติ สวดมนต์</a:t>
                      </a:r>
                      <a:endParaRPr lang="th-TH" sz="2000" dirty="0">
                        <a:solidFill>
                          <a:schemeClr val="bg2"/>
                        </a:solidFill>
                      </a:endParaRPr>
                    </a:p>
                  </a:txBody>
                  <a:tcPr marL="0" marR="0" marT="0" marB="0" vert="vert27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  <a:defRPr/>
                      </a:pP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(Content Base Learning </a:t>
                      </a:r>
                      <a:r>
                        <a:rPr lang="th-TH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+</a:t>
                      </a: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</a:t>
                      </a:r>
                      <a:b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en-US" sz="2800" dirty="0" smtClean="0"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Activity Base Learning)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เพิ่มเวลารู้</a:t>
                      </a:r>
                      <a:endParaRPr lang="th-TH" sz="32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300"/>
                    </a:solidFill>
                  </a:tcPr>
                </a:tc>
              </a:tr>
              <a:tr h="71731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 marL="0" marR="0" marT="0" marB="0" vert="vert270" anchor="ctr">
                    <a:solidFill>
                      <a:srgbClr val="FFE7B7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000" spc="-100" dirty="0" smtClean="0">
                          <a:solidFill>
                            <a:schemeClr val="tx1"/>
                          </a:solidFill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หลอมรวม ตัวชี้วัด/สาระการเรียนรู้แกนกลางที่ต้องรู้และควรรู้</a:t>
                      </a:r>
                      <a:endParaRPr lang="th-TH" sz="20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600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57385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61414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619711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พฤหัสฯ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  <a:tr h="573855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th-TH" sz="1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tx2">
                            <a:lumMod val="50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1412776"/>
            <a:ext cx="595947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srgbClr val="000099"/>
                </a:solidFill>
                <a:latin typeface="Angsana New" panose="02020603050405020304" pitchFamily="18" charset="-34"/>
              </a:rPr>
              <a:t>กรอบการ</a:t>
            </a:r>
            <a:r>
              <a:rPr lang="th-TH" sz="3200" b="1" dirty="0" smtClean="0">
                <a:solidFill>
                  <a:srgbClr val="000099"/>
                </a:solidFill>
                <a:latin typeface="Angsana New" panose="02020603050405020304" pitchFamily="18" charset="-34"/>
              </a:rPr>
              <a:t>จัดเวลาเรียน   </a:t>
            </a:r>
            <a:r>
              <a:rPr lang="th-TH" sz="3200" b="1" dirty="0">
                <a:solidFill>
                  <a:schemeClr val="accent6">
                    <a:lumMod val="75000"/>
                  </a:schemeClr>
                </a:solidFill>
                <a:latin typeface="Angsana New" panose="02020603050405020304" pitchFamily="18" charset="-34"/>
              </a:rPr>
              <a:t>“ลดเวลาเรียน เพิ่มเวลารู้”</a:t>
            </a:r>
          </a:p>
        </p:txBody>
      </p:sp>
      <p:pic>
        <p:nvPicPr>
          <p:cNvPr id="21509" name="รูปภาพ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96952"/>
            <a:ext cx="9350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รูปภาพ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645024"/>
            <a:ext cx="9350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รูปภาพ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996952"/>
            <a:ext cx="9350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รูปภาพ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45024"/>
            <a:ext cx="936625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รูปภาพ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996952"/>
            <a:ext cx="936625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5" name="TextBox 12"/>
          <p:cNvSpPr txBox="1">
            <a:spLocks noChangeArrowheads="1"/>
          </p:cNvSpPr>
          <p:nvPr/>
        </p:nvSpPr>
        <p:spPr bwMode="auto">
          <a:xfrm>
            <a:off x="1547664" y="3212976"/>
            <a:ext cx="7096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ภาษาไทย</a:t>
            </a:r>
          </a:p>
        </p:txBody>
      </p:sp>
      <p:sp>
        <p:nvSpPr>
          <p:cNvPr id="21516" name="TextBox 13"/>
          <p:cNvSpPr txBox="1">
            <a:spLocks noChangeArrowheads="1"/>
          </p:cNvSpPr>
          <p:nvPr/>
        </p:nvSpPr>
        <p:spPr bwMode="auto">
          <a:xfrm>
            <a:off x="2195736" y="3861048"/>
            <a:ext cx="4572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คณิต</a:t>
            </a:r>
          </a:p>
        </p:txBody>
      </p:sp>
      <p:sp>
        <p:nvSpPr>
          <p:cNvPr id="21517" name="TextBox 14"/>
          <p:cNvSpPr txBox="1">
            <a:spLocks noChangeArrowheads="1"/>
          </p:cNvSpPr>
          <p:nvPr/>
        </p:nvSpPr>
        <p:spPr bwMode="auto">
          <a:xfrm>
            <a:off x="2699792" y="3068960"/>
            <a:ext cx="8334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/>
            <a:r>
              <a:rPr lang="th-TH" altLang="th-TH" sz="1600" dirty="0">
                <a:latin typeface="Angsana New" pitchFamily="18" charset="-34"/>
              </a:rPr>
              <a:t>ภาษา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ต่างประเทศ</a:t>
            </a:r>
          </a:p>
        </p:txBody>
      </p:sp>
      <p:sp>
        <p:nvSpPr>
          <p:cNvPr id="21518" name="TextBox 15"/>
          <p:cNvSpPr txBox="1">
            <a:spLocks noChangeArrowheads="1"/>
          </p:cNvSpPr>
          <p:nvPr/>
        </p:nvSpPr>
        <p:spPr bwMode="auto">
          <a:xfrm>
            <a:off x="3635896" y="3933056"/>
            <a:ext cx="8175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สังคมศึกษา</a:t>
            </a:r>
          </a:p>
        </p:txBody>
      </p:sp>
      <p:sp>
        <p:nvSpPr>
          <p:cNvPr id="21519" name="TextBox 16"/>
          <p:cNvSpPr txBox="1">
            <a:spLocks noChangeArrowheads="1"/>
          </p:cNvSpPr>
          <p:nvPr/>
        </p:nvSpPr>
        <p:spPr bwMode="auto">
          <a:xfrm>
            <a:off x="4427984" y="3212976"/>
            <a:ext cx="8588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วิทยาศาสตร์</a:t>
            </a:r>
          </a:p>
        </p:txBody>
      </p:sp>
      <p:pic>
        <p:nvPicPr>
          <p:cNvPr id="21521" name="รูปภาพ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25144"/>
            <a:ext cx="9366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2" name="TextBox 19"/>
          <p:cNvSpPr txBox="1">
            <a:spLocks noChangeArrowheads="1"/>
          </p:cNvSpPr>
          <p:nvPr/>
        </p:nvSpPr>
        <p:spPr bwMode="auto">
          <a:xfrm>
            <a:off x="1547664" y="4941168"/>
            <a:ext cx="8588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400" dirty="0">
                <a:latin typeface="Angsana New" pitchFamily="18" charset="-34"/>
              </a:rPr>
              <a:t>ประวัติศาสตร์</a:t>
            </a:r>
          </a:p>
        </p:txBody>
      </p:sp>
      <p:pic>
        <p:nvPicPr>
          <p:cNvPr id="21523" name="รูปภาพ 2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25144"/>
            <a:ext cx="9366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TextBox 21"/>
          <p:cNvSpPr txBox="1">
            <a:spLocks noChangeArrowheads="1"/>
          </p:cNvSpPr>
          <p:nvPr/>
        </p:nvSpPr>
        <p:spPr bwMode="auto">
          <a:xfrm>
            <a:off x="2267744" y="4869160"/>
            <a:ext cx="6270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/>
            <a:r>
              <a:rPr lang="th-TH" altLang="th-TH" sz="1600" dirty="0">
                <a:latin typeface="Angsana New" pitchFamily="18" charset="-34"/>
              </a:rPr>
              <a:t>หน้าที่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พลเมือง</a:t>
            </a: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1552575" y="5689600"/>
            <a:ext cx="3656013" cy="260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dirty="0">
                <a:solidFill>
                  <a:schemeClr val="bg2"/>
                </a:solidFill>
                <a:latin typeface="Angsana New" pitchFamily="18" charset="-34"/>
                <a:cs typeface="Angsana New" pitchFamily="18" charset="-34"/>
              </a:rPr>
              <a:t>เวลาเรียนรู้อิงมาตรฐาน</a:t>
            </a:r>
          </a:p>
        </p:txBody>
      </p:sp>
      <p:grpSp>
        <p:nvGrpSpPr>
          <p:cNvPr id="2" name="กลุ่ม 3"/>
          <p:cNvGrpSpPr>
            <a:grpSpLocks/>
          </p:cNvGrpSpPr>
          <p:nvPr/>
        </p:nvGrpSpPr>
        <p:grpSpPr bwMode="auto">
          <a:xfrm>
            <a:off x="6084888" y="4524375"/>
            <a:ext cx="2638425" cy="1290638"/>
            <a:chOff x="5471776" y="3089139"/>
            <a:chExt cx="2854825" cy="1402178"/>
          </a:xfrm>
        </p:grpSpPr>
        <p:sp>
          <p:nvSpPr>
            <p:cNvPr id="34" name="สี่เหลี่ยมผืนผ้า 33"/>
            <p:cNvSpPr/>
            <p:nvPr/>
          </p:nvSpPr>
          <p:spPr>
            <a:xfrm>
              <a:off x="6251614" y="3089139"/>
              <a:ext cx="2074987" cy="312170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สร้างเสริมสมรรถนะการเรียนรู้</a:t>
              </a:r>
            </a:p>
          </p:txBody>
        </p:sp>
        <p:sp>
          <p:nvSpPr>
            <p:cNvPr id="35" name="สี่เหลี่ยมผืนผ้า 34"/>
            <p:cNvSpPr/>
            <p:nvPr/>
          </p:nvSpPr>
          <p:spPr>
            <a:xfrm>
              <a:off x="6251614" y="3554807"/>
              <a:ext cx="2074987" cy="313895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สร้างเสริมคุณลักษณะและค่านิยม</a:t>
              </a:r>
            </a:p>
          </p:txBody>
        </p:sp>
        <p:sp>
          <p:nvSpPr>
            <p:cNvPr id="36" name="สี่เหลี่ยมผืนผ้า 35"/>
            <p:cNvSpPr/>
            <p:nvPr/>
          </p:nvSpPr>
          <p:spPr>
            <a:xfrm>
              <a:off x="6251614" y="4018750"/>
              <a:ext cx="2074987" cy="462218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สร้างเสริมทักษะการทำงาน</a:t>
              </a:r>
            </a:p>
            <a:p>
              <a:pPr algn="ctr">
                <a:defRPr/>
              </a:pPr>
              <a:r>
                <a:rPr lang="th-TH" sz="1500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ดำรงชีพและทักษะชีวิต</a:t>
              </a:r>
            </a:p>
          </p:txBody>
        </p:sp>
        <p:sp>
          <p:nvSpPr>
            <p:cNvPr id="37" name="สี่เหลี่ยมผืนผ้า 36"/>
            <p:cNvSpPr/>
            <p:nvPr/>
          </p:nvSpPr>
          <p:spPr>
            <a:xfrm>
              <a:off x="5471776" y="3102937"/>
              <a:ext cx="731742" cy="1388380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กิจกรรม</a:t>
              </a:r>
              <a:b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</a:b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พัฒนา</a:t>
              </a:r>
              <a:b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</a:br>
              <a:r>
                <a:rPr lang="th-TH" sz="1600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ผู้เรียน</a:t>
              </a:r>
            </a:p>
          </p:txBody>
        </p:sp>
      </p:grpSp>
      <p:grpSp>
        <p:nvGrpSpPr>
          <p:cNvPr id="3" name="กลุ่ม 32"/>
          <p:cNvGrpSpPr>
            <a:grpSpLocks/>
          </p:cNvGrpSpPr>
          <p:nvPr/>
        </p:nvGrpSpPr>
        <p:grpSpPr bwMode="auto">
          <a:xfrm>
            <a:off x="6991350" y="3065463"/>
            <a:ext cx="1419225" cy="969962"/>
            <a:chOff x="5612999" y="4574803"/>
            <a:chExt cx="1728192" cy="1182328"/>
          </a:xfrm>
        </p:grpSpPr>
        <p:sp>
          <p:nvSpPr>
            <p:cNvPr id="39" name="สี่เหลี่ยมผืนผ้า 38"/>
            <p:cNvSpPr/>
            <p:nvPr/>
          </p:nvSpPr>
          <p:spPr>
            <a:xfrm>
              <a:off x="5612999" y="4996649"/>
              <a:ext cx="1728192" cy="31348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b="1" dirty="0">
                  <a:solidFill>
                    <a:srgbClr val="333300"/>
                  </a:solidFill>
                  <a:latin typeface="Angsana New" pitchFamily="18" charset="-34"/>
                  <a:cs typeface="Angsana New" pitchFamily="18" charset="-34"/>
                </a:rPr>
                <a:t>HEART</a:t>
              </a:r>
              <a:endParaRPr lang="th-TH" b="1" dirty="0">
                <a:solidFill>
                  <a:srgbClr val="333300"/>
                </a:solidFill>
                <a:latin typeface="Angsana New" pitchFamily="18" charset="-34"/>
                <a:cs typeface="Angsana New" pitchFamily="18" charset="-34"/>
              </a:endParaRPr>
            </a:p>
          </p:txBody>
        </p:sp>
        <p:grpSp>
          <p:nvGrpSpPr>
            <p:cNvPr id="4" name="กลุ่ม 29"/>
            <p:cNvGrpSpPr>
              <a:grpSpLocks/>
            </p:cNvGrpSpPr>
            <p:nvPr/>
          </p:nvGrpSpPr>
          <p:grpSpPr bwMode="auto">
            <a:xfrm>
              <a:off x="5612999" y="4574803"/>
              <a:ext cx="1728192" cy="1182328"/>
              <a:chOff x="5612999" y="4561534"/>
              <a:chExt cx="1728192" cy="1182328"/>
            </a:xfrm>
          </p:grpSpPr>
          <p:grpSp>
            <p:nvGrpSpPr>
              <p:cNvPr id="7" name="กลุ่ม 28"/>
              <p:cNvGrpSpPr>
                <a:grpSpLocks/>
              </p:cNvGrpSpPr>
              <p:nvPr/>
            </p:nvGrpSpPr>
            <p:grpSpPr bwMode="auto">
              <a:xfrm>
                <a:off x="5612999" y="4561534"/>
                <a:ext cx="1728192" cy="1182328"/>
                <a:chOff x="5612999" y="4561534"/>
                <a:chExt cx="1728192" cy="1182328"/>
              </a:xfrm>
            </p:grpSpPr>
            <p:sp>
              <p:nvSpPr>
                <p:cNvPr id="44" name="สี่เหลี่ยมผืนผ้า 43"/>
                <p:cNvSpPr/>
                <p:nvPr/>
              </p:nvSpPr>
              <p:spPr>
                <a:xfrm>
                  <a:off x="5612999" y="4561534"/>
                  <a:ext cx="1728192" cy="311546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HEAD</a:t>
                  </a:r>
                  <a:endParaRPr lang="th-TH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  <p:sp>
              <p:nvSpPr>
                <p:cNvPr id="45" name="สี่เหลี่ยมผืนผ้า 44"/>
                <p:cNvSpPr/>
                <p:nvPr/>
              </p:nvSpPr>
              <p:spPr>
                <a:xfrm>
                  <a:off x="5612999" y="5432316"/>
                  <a:ext cx="1728192" cy="311546"/>
                </a:xfrm>
                <a:prstGeom prst="rect">
                  <a:avLst/>
                </a:prstGeom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en-US" b="1" dirty="0">
                      <a:solidFill>
                        <a:srgbClr val="333300"/>
                      </a:solidFill>
                      <a:latin typeface="Angsana New" pitchFamily="18" charset="-34"/>
                      <a:cs typeface="Angsana New" pitchFamily="18" charset="-34"/>
                    </a:rPr>
                    <a:t>HAND</a:t>
                  </a:r>
                  <a:endParaRPr lang="th-TH" b="1" dirty="0">
                    <a:solidFill>
                      <a:srgbClr val="333300"/>
                    </a:solidFill>
                    <a:latin typeface="Angsana New" pitchFamily="18" charset="-34"/>
                    <a:cs typeface="Angsana New" pitchFamily="18" charset="-34"/>
                  </a:endParaRPr>
                </a:p>
              </p:txBody>
            </p:sp>
          </p:grpSp>
          <p:cxnSp>
            <p:nvCxnSpPr>
              <p:cNvPr id="42" name="ตัวเชื่อมต่อตรง 41"/>
              <p:cNvCxnSpPr>
                <a:stCxn id="44" idx="2"/>
                <a:endCxn id="39" idx="0"/>
              </p:cNvCxnSpPr>
              <p:nvPr/>
            </p:nvCxnSpPr>
            <p:spPr>
              <a:xfrm>
                <a:off x="6477096" y="4873080"/>
                <a:ext cx="0" cy="123845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3" name="ตัวเชื่อมต่อตรง 42"/>
              <p:cNvCxnSpPr/>
              <p:nvPr/>
            </p:nvCxnSpPr>
            <p:spPr>
              <a:xfrm>
                <a:off x="6477471" y="5300731"/>
                <a:ext cx="0" cy="123845"/>
              </a:xfrm>
              <a:prstGeom prst="line">
                <a:avLst/>
              </a:prstGeom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</p:grpSp>
      <p:sp>
        <p:nvSpPr>
          <p:cNvPr id="48" name="ลูกศรลง 47"/>
          <p:cNvSpPr/>
          <p:nvPr/>
        </p:nvSpPr>
        <p:spPr>
          <a:xfrm>
            <a:off x="7019925" y="4208463"/>
            <a:ext cx="234950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49" name="ลูกศรลง 48"/>
          <p:cNvSpPr/>
          <p:nvPr/>
        </p:nvSpPr>
        <p:spPr>
          <a:xfrm>
            <a:off x="7578725" y="4208463"/>
            <a:ext cx="233363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0" name="ลูกศรลง 49"/>
          <p:cNvSpPr/>
          <p:nvPr/>
        </p:nvSpPr>
        <p:spPr>
          <a:xfrm>
            <a:off x="8101013" y="4208463"/>
            <a:ext cx="233362" cy="157162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51" name="คำบรรยายภาพแบบลูกศรขวา 50"/>
          <p:cNvSpPr/>
          <p:nvPr/>
        </p:nvSpPr>
        <p:spPr>
          <a:xfrm>
            <a:off x="5364088" y="3064894"/>
            <a:ext cx="1068552" cy="1300210"/>
          </a:xfrm>
          <a:prstGeom prst="rightArrowCallout">
            <a:avLst>
              <a:gd name="adj1" fmla="val 31681"/>
              <a:gd name="adj2" fmla="val 25000"/>
              <a:gd name="adj3" fmla="val 34186"/>
              <a:gd name="adj4" fmla="val 5328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th-TH" b="1" dirty="0">
                <a:latin typeface="Angsana New" pitchFamily="18" charset="-34"/>
                <a:cs typeface="Angsana New" pitchFamily="18" charset="-34"/>
              </a:rPr>
              <a:t>เป้าหมาย</a:t>
            </a:r>
          </a:p>
        </p:txBody>
      </p:sp>
      <p:sp>
        <p:nvSpPr>
          <p:cNvPr id="52" name="คำบรรยายภาพแบบลูกศรขวา 51"/>
          <p:cNvSpPr/>
          <p:nvPr/>
        </p:nvSpPr>
        <p:spPr>
          <a:xfrm>
            <a:off x="5422727" y="4542550"/>
            <a:ext cx="577865" cy="1327871"/>
          </a:xfrm>
          <a:prstGeom prst="rightArrowCallout">
            <a:avLst>
              <a:gd name="adj1" fmla="val 23627"/>
              <a:gd name="adj2" fmla="val 25000"/>
              <a:gd name="adj3" fmla="val 34890"/>
              <a:gd name="adj4" fmla="val 75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endParaRPr lang="th-TH" sz="2000" b="1" spc="50" dirty="0"/>
          </a:p>
        </p:txBody>
      </p:sp>
      <p:sp>
        <p:nvSpPr>
          <p:cNvPr id="21537" name="TextBox 52"/>
          <p:cNvSpPr txBox="1">
            <a:spLocks noChangeArrowheads="1"/>
          </p:cNvSpPr>
          <p:nvPr/>
        </p:nvSpPr>
        <p:spPr bwMode="auto">
          <a:xfrm rot="5400000">
            <a:off x="4957763" y="4999037"/>
            <a:ext cx="1295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2400">
                <a:latin typeface="Angsana New" pitchFamily="18" charset="-34"/>
              </a:rPr>
              <a:t>กลุ่มกิจกรรม</a:t>
            </a:r>
          </a:p>
        </p:txBody>
      </p:sp>
      <p:pic>
        <p:nvPicPr>
          <p:cNvPr id="41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รูปภาพ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25144"/>
            <a:ext cx="936625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TextBox 17"/>
          <p:cNvSpPr txBox="1">
            <a:spLocks noChangeArrowheads="1"/>
          </p:cNvSpPr>
          <p:nvPr/>
        </p:nvSpPr>
        <p:spPr bwMode="auto">
          <a:xfrm>
            <a:off x="4427984" y="5013176"/>
            <a:ext cx="57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 smtClean="0">
                <a:latin typeface="Angsana New" pitchFamily="18" charset="-34"/>
              </a:rPr>
              <a:t>ศิลปะ</a:t>
            </a:r>
            <a:endParaRPr lang="th-TH" altLang="th-TH" sz="1600" dirty="0">
              <a:latin typeface="Angsana New" pitchFamily="18" charset="-34"/>
            </a:endParaRPr>
          </a:p>
        </p:txBody>
      </p:sp>
      <p:sp>
        <p:nvSpPr>
          <p:cNvPr id="53" name="TextBox 17"/>
          <p:cNvSpPr txBox="1">
            <a:spLocks noChangeArrowheads="1"/>
          </p:cNvSpPr>
          <p:nvPr/>
        </p:nvSpPr>
        <p:spPr bwMode="auto">
          <a:xfrm>
            <a:off x="2987824" y="4797152"/>
            <a:ext cx="666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>
                <a:latin typeface="Angsana New" pitchFamily="18" charset="-34"/>
              </a:rPr>
              <a:t>สุขศึกษา</a:t>
            </a:r>
            <a:br>
              <a:rPr lang="th-TH" altLang="th-TH" sz="1600" dirty="0">
                <a:latin typeface="Angsana New" pitchFamily="18" charset="-34"/>
              </a:rPr>
            </a:br>
            <a:r>
              <a:rPr lang="th-TH" altLang="th-TH" sz="1600" dirty="0">
                <a:latin typeface="Angsana New" pitchFamily="18" charset="-34"/>
              </a:rPr>
              <a:t>และพละ</a:t>
            </a:r>
          </a:p>
        </p:txBody>
      </p:sp>
      <p:sp>
        <p:nvSpPr>
          <p:cNvPr id="54" name="TextBox 17"/>
          <p:cNvSpPr txBox="1">
            <a:spLocks noChangeArrowheads="1"/>
          </p:cNvSpPr>
          <p:nvPr/>
        </p:nvSpPr>
        <p:spPr bwMode="auto">
          <a:xfrm>
            <a:off x="3707904" y="4797152"/>
            <a:ext cx="611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r>
              <a:rPr lang="th-TH" altLang="th-TH" sz="1600" dirty="0" smtClean="0">
                <a:latin typeface="Angsana New" pitchFamily="18" charset="-34"/>
              </a:rPr>
              <a:t>การงาน</a:t>
            </a:r>
          </a:p>
          <a:p>
            <a:r>
              <a:rPr lang="th-TH" altLang="th-TH" sz="1600" dirty="0" err="1" smtClean="0">
                <a:latin typeface="Angsana New" pitchFamily="18" charset="-34"/>
              </a:rPr>
              <a:t>เทค</a:t>
            </a:r>
            <a:r>
              <a:rPr lang="th-TH" altLang="th-TH" sz="1600" dirty="0" smtClean="0">
                <a:latin typeface="Angsana New" pitchFamily="18" charset="-34"/>
              </a:rPr>
              <a:t>โน</a:t>
            </a:r>
            <a:endParaRPr lang="th-TH" altLang="th-TH" sz="1600" dirty="0">
              <a:latin typeface="Angsana New" pitchFamily="18" charset="-34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แนวทางการปรับเวลาเรียน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dirty="0" smtClean="0"/>
              <a:t>    ระดับชั้นมัธยมศึกษา</a:t>
            </a:r>
            <a:endParaRPr lang="th-TH" dirty="0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12733507"/>
              </p:ext>
            </p:extLst>
          </p:nvPr>
        </p:nvGraphicFramePr>
        <p:xfrm>
          <a:off x="467544" y="1988838"/>
          <a:ext cx="8208911" cy="4053849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{21E4AEA4-8DFA-4A89-87EB-49C32662AFE0}</a:tableStyleId>
              </a:tblPr>
              <a:tblGrid>
                <a:gridCol w="1209325"/>
                <a:gridCol w="2463083"/>
                <a:gridCol w="4536503"/>
              </a:tblGrid>
              <a:tr h="424847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เวลา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>
                          <a:effectLst/>
                        </a:rPr>
                        <a:t>กิจกรรมการจัดการเรียนรู้</a:t>
                      </a:r>
                      <a:endParaRPr lang="en-US" sz="24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849695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ช่วงเช้า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๐๘.๑๕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๑๒.๑๕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จัดให้เรียนรายวิชาพื้นฐานและรายวิชาเพิ่มเติม ๘ กลุ่มสาระการเรียนรู้ หรือเรียนเนื้อหา สาระ ภาควิชาการ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2566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พักกลางวัน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๑๒.๑๕ น. 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 ๑๓.๑๕ น.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</a:rPr>
                        <a:t>พักรับประทานอาหารกลางวัน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9938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ช่วงบ่าย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๑๓.๑๕ น. </a:t>
                      </a:r>
                      <a:r>
                        <a:rPr lang="en-US" sz="2400" dirty="0">
                          <a:solidFill>
                            <a:schemeClr val="bg2"/>
                          </a:solidFill>
                          <a:effectLst/>
                        </a:rPr>
                        <a:t>–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๑๕.๑๕ น.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- จั</a:t>
                      </a:r>
                      <a:r>
                        <a:rPr lang="th-TH" sz="2400" spc="-20" dirty="0">
                          <a:solidFill>
                            <a:schemeClr val="bg2"/>
                          </a:solidFill>
                          <a:effectLst/>
                        </a:rPr>
                        <a:t>ดให้เรียนรายวิชาพื้นฐานและรายวิชาเพิ่มเติม ๘ กลุ่มสาระ</a:t>
                      </a: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/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 การเรียนรู้ และภาคปฏิบัติ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- กิจกรรมพัฒนาผู้เรียน จัดเป็นกิจกรรมลดเวลาเรียน</a:t>
                      </a:r>
                      <a:b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</a:br>
                      <a:r>
                        <a:rPr lang="th-TH" sz="2400" dirty="0">
                          <a:solidFill>
                            <a:schemeClr val="bg2"/>
                          </a:solidFill>
                          <a:effectLst/>
                        </a:rPr>
                        <a:t>  เพิ่มเวลารู้ บังคับตามหลักสูตร</a:t>
                      </a: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24847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 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๑๕.๑๕ น. </a:t>
                      </a:r>
                      <a:r>
                        <a:rPr lang="en-US" sz="2400" dirty="0">
                          <a:effectLst/>
                        </a:rPr>
                        <a:t>–</a:t>
                      </a:r>
                      <a:r>
                        <a:rPr lang="th-TH" sz="2400" dirty="0">
                          <a:effectLst/>
                        </a:rPr>
                        <a:t> ๑๖.๑๕ น.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th-TH" sz="2400" dirty="0">
                          <a:effectLst/>
                        </a:rPr>
                        <a:t>ปฏิบัติกิจกรรมลดเวลาเรียน เพิ่มเวลารู้</a:t>
                      </a:r>
                      <a:endParaRPr lang="en-US" sz="24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6007853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600" dirty="0" smtClean="0"/>
              <a:t>ตัวอย่าง การจัดตารางเรียนมัธยมศึกษา</a:t>
            </a:r>
            <a:endParaRPr lang="th-TH" sz="3600" dirty="0"/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67019736"/>
              </p:ext>
            </p:extLst>
          </p:nvPr>
        </p:nvGraphicFramePr>
        <p:xfrm>
          <a:off x="457199" y="2564904"/>
          <a:ext cx="8229604" cy="3017520"/>
        </p:xfrm>
        <a:graphic>
          <a:graphicData uri="http://schemas.openxmlformats.org/drawingml/2006/table">
            <a:tbl>
              <a:tblPr firstRow="1" firstCol="1" lastRow="1" lastCol="1" bandRow="1" bandCol="1">
                <a:effectLst>
                  <a:outerShdw blurRad="152400" dist="317500" dir="5400000" sx="90000" sy="-19000" rotWithShape="0">
                    <a:prstClr val="black">
                      <a:alpha val="15000"/>
                    </a:prstClr>
                  </a:outerShdw>
                </a:effectLst>
                <a:tableStyleId>{93296810-A885-4BE3-A3E7-6D5BEEA58F35}</a:tableStyleId>
              </a:tblPr>
              <a:tblGrid>
                <a:gridCol w="655826"/>
                <a:gridCol w="581884"/>
                <a:gridCol w="716851"/>
                <a:gridCol w="792088"/>
                <a:gridCol w="792088"/>
                <a:gridCol w="792088"/>
                <a:gridCol w="576064"/>
                <a:gridCol w="1008112"/>
                <a:gridCol w="1076893"/>
                <a:gridCol w="1237710"/>
              </a:tblGrid>
              <a:tr h="501649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6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เวลาวัน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๐๗.๔๕-๐๘.๑๕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๐๘.๑๕-๐๙.๑๕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๐๙.๑๕-๑๐.๑๕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๑๐.๑๕-๑๑.๑๕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๑๑.๑๕-๑๒.๑๕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๑๒.๑๕-๑๓.๑๕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๑๓.๑๕-๑๔.๑๕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๑๔.๑๕-๑๕.๑๕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dirty="0">
                          <a:effectLst/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๑๕.๑๕-๑๖.๑๕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จันทร์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กิจกรรมหน้าเสาธง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1800" dirty="0">
                          <a:solidFill>
                            <a:schemeClr val="bg2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พักรับประทานอาหารกลางวัน</a:t>
                      </a:r>
                      <a:endParaRPr lang="en-US" sz="1800" b="1" dirty="0">
                        <a:solidFill>
                          <a:schemeClr val="bg2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vert="vert27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อังคาร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พุธ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359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พฤหัส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  <a:tr h="4308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th-TH" sz="20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ศุกร์</a:t>
                      </a:r>
                      <a:endParaRPr lang="en-US" sz="20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6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2706" marR="62706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275856" y="1700808"/>
            <a:ext cx="2467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</a:rPr>
              <a:t>ระดับชั้นมัธยมศึกษา</a:t>
            </a:r>
            <a:endParaRPr lang="th-TH" sz="3200" b="1" dirty="0">
              <a:solidFill>
                <a:srgbClr val="C00000"/>
              </a:solidFill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804339" y="3645024"/>
            <a:ext cx="2778125" cy="10801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จัดให้เรียนรายวิชาพื้นฐานและรายวิชาเพิ่มเติม ๘ กลุ่มสาระการเรียนรู้ หรือเรียนเนื้อหา สาระ ภาควิชาการ </a:t>
            </a:r>
            <a:endParaRPr kumimoji="0" lang="th-TH" sz="4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451046" y="3465192"/>
            <a:ext cx="1908000" cy="1692000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จัดให้เรียนรายวิชาพื้นฐานและรายวิชาเพิ่มเติม ๘ กลุ่มสาระ การเรียนรู้ และภาคปฏิบัติ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  <a:ea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Angsana New" pitchFamily="18" charset="-34"/>
                <a:ea typeface="Angsana New" pitchFamily="18" charset="-34"/>
              </a:rPr>
              <a:t>- กิจกรรมพัฒนาผู้เรียน ที่จัดเป็นกิจกรรมลดเวลาเรียน เพิ่มเวลารู้ บังคับตามหลักสูตร</a:t>
            </a:r>
            <a:endParaRPr kumimoji="0" lang="th-TH" sz="16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Angsana New" pitchFamily="18" charset="-34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486642" y="3501009"/>
            <a:ext cx="1152128" cy="1224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smtClean="0">
                <a:ln>
                  <a:noFill/>
                </a:ln>
                <a:solidFill>
                  <a:srgbClr val="C00000"/>
                </a:solidFill>
                <a:effectLst/>
                <a:latin typeface="Angsana New" pitchFamily="18" charset="-34"/>
                <a:ea typeface="Angsana New" pitchFamily="18" charset="-34"/>
              </a:rPr>
              <a:t>จัดกิจกรรมลดเวลาเรียนเพิ่มเวลารู้</a:t>
            </a:r>
            <a:endParaRPr kumimoji="0" lang="th-TH" sz="4800" b="1" i="0" u="none" strike="noStrike" cap="none" normalizeH="0" baseline="0" smtClean="0">
              <a:ln>
                <a:noFill/>
              </a:ln>
              <a:solidFill>
                <a:srgbClr val="C00000"/>
              </a:solidFill>
              <a:effectLst/>
              <a:latin typeface="Angsana New" pitchFamily="18" charset="-34"/>
            </a:endParaRPr>
          </a:p>
        </p:txBody>
      </p:sp>
      <p:cxnSp>
        <p:nvCxnSpPr>
          <p:cNvPr id="14" name="ตัวเชื่อมต่อตรง 13"/>
          <p:cNvCxnSpPr/>
          <p:nvPr/>
        </p:nvCxnSpPr>
        <p:spPr>
          <a:xfrm>
            <a:off x="491397" y="2564904"/>
            <a:ext cx="552211" cy="72008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7330112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การจัดตารางเรียนมัธยมศึกษา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h-TH" u="sng" dirty="0" smtClean="0"/>
              <a:t>หมายเหตุ   </a:t>
            </a:r>
            <a:r>
              <a:rPr lang="th-TH" dirty="0" smtClean="0"/>
              <a:t>	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</a:t>
            </a:r>
            <a:r>
              <a:rPr lang="th-TH" spc="-100" dirty="0" smtClean="0"/>
              <a:t>๑. โรงเรียนมีเวลาจัดกิจกรรมลดเวลาเรียน เพิ่มเวลารู้ วันละ ๑ ชั่วโมง </a:t>
            </a:r>
            <a:r>
              <a:rPr lang="th-TH" dirty="0" smtClean="0"/>
              <a:t>หรือ จำนวน ๕ ชั่วโมง/สัปดาห์  ระหว่างช่วงเวลา ๑๕.๑๕ </a:t>
            </a:r>
            <a:r>
              <a:rPr lang="en-US" dirty="0" smtClean="0"/>
              <a:t>–</a:t>
            </a:r>
            <a:r>
              <a:rPr lang="th-TH" dirty="0" smtClean="0"/>
              <a:t> ๑๖.๑๕       ของแต่ละวัน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๒. วิชาหน้าที่พลเมือง เป็นรายวิชาเพิ่มเติม จัดการเรียนการสอน โดย</a:t>
            </a:r>
            <a:r>
              <a:rPr lang="th-TH" dirty="0" err="1" smtClean="0"/>
              <a:t>บูรณา</a:t>
            </a:r>
            <a:r>
              <a:rPr lang="th-TH" dirty="0" smtClean="0"/>
              <a:t>การลงสู่กิจกรรมที่โรงเรียนดำเนินการอยู่แล้ว โดยไม่เพิ่มชั่วโมงเรียน ได้แก่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กิจกรรมหน้าเสาธง  กิจกรรมกีฬาสี  กิจกรรมตามประเพณี กิจกรรมลูกเสือ เนตรนารี </a:t>
            </a:r>
            <a:r>
              <a:rPr lang="th-TH" dirty="0" err="1" smtClean="0"/>
              <a:t>ยุว</a:t>
            </a:r>
            <a:r>
              <a:rPr lang="th-TH" dirty="0" smtClean="0"/>
              <a:t>กาชาด กิจกรรม</a:t>
            </a:r>
            <a:r>
              <a:rPr lang="th-TH" dirty="0" err="1" smtClean="0"/>
              <a:t>โฮมรูม</a:t>
            </a:r>
            <a:r>
              <a:rPr lang="th-TH" dirty="0" smtClean="0"/>
              <a:t>  เป็นต้น เพื่อปลูกฝังให้เกิดการปฏิบัติและกลายเป็นพฤติกรรมในชีวิตประจำวัน จะลดเวลาในตารางเรียนได้ ๑ ชั่วโมง/สัปดาห์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การจัดตารางเรียนมัธยมศึกษา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th-TH" dirty="0" smtClean="0"/>
              <a:t>	 </a:t>
            </a:r>
            <a:r>
              <a:rPr lang="th-TH" u="sng" dirty="0" smtClean="0"/>
              <a:t>หมายเหตุ </a:t>
            </a:r>
          </a:p>
          <a:p>
            <a:pPr>
              <a:buNone/>
            </a:pPr>
            <a:r>
              <a:rPr lang="th-TH" dirty="0" smtClean="0"/>
              <a:t>		๓.  โรงเรียนจัดกิจกรรมพัฒนาผู้เรียน เป็นกิจกรรม “ลดเวลาเรียน เพิ่มเวลารู้” บังคับตามหลักสูตร ๓ ชั่วโมง/สัปดาห์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๔. โรงเรียนจะมีเวลาปฏิบัติกิจกรรม “ลดเวลาเรียน เพิ่มเวลารู้” จำนวนทั้งสิ้น ๙  ชั่วโมง/สัปดาห์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๕. โรงเรียนสามารถยืดหยุ่น ปรับเวลาได้ตามความเหมาะสม และตามบริบทของโรงเรียน</a:t>
            </a:r>
            <a:endParaRPr lang="en-US" dirty="0" smtClean="0"/>
          </a:p>
          <a:p>
            <a:pPr>
              <a:buNone/>
            </a:pPr>
            <a:r>
              <a:rPr lang="th-TH" dirty="0" smtClean="0"/>
              <a:t>		๖. โรงเรียนที่จัดการเรียนรู้รายวิชาเพิ่มเติมมาตรฐานสากล (</a:t>
            </a:r>
            <a:r>
              <a:rPr lang="en-US" dirty="0" smtClean="0"/>
              <a:t>IS</a:t>
            </a:r>
            <a:r>
              <a:rPr lang="th-TH" dirty="0" smtClean="0"/>
              <a:t>) หรืออื่นๆ ให้จัดอยู่ในกรอบเวลาเรียน ๑,๒๐๐ ชั่วโมง/ปี</a:t>
            </a:r>
            <a:r>
              <a:rPr lang="en-US" dirty="0" smtClean="0"/>
              <a:t>	</a:t>
            </a:r>
            <a:endParaRPr lang="th-TH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9838579"/>
              </p:ext>
            </p:extLst>
          </p:nvPr>
        </p:nvGraphicFramePr>
        <p:xfrm>
          <a:off x="78830" y="584050"/>
          <a:ext cx="8999984" cy="5869286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838981"/>
                <a:gridCol w="744547"/>
                <a:gridCol w="1009688"/>
                <a:gridCol w="915252"/>
                <a:gridCol w="915252"/>
                <a:gridCol w="991524"/>
                <a:gridCol w="533897"/>
                <a:gridCol w="1067795"/>
                <a:gridCol w="991524"/>
                <a:gridCol w="991524"/>
              </a:tblGrid>
              <a:tr h="1230809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/>
                        <a:t>  เวลา</a:t>
                      </a:r>
                    </a:p>
                    <a:p>
                      <a:pPr algn="ctr"/>
                      <a:endParaRPr lang="th-TH" sz="2400" dirty="0" smtClean="0"/>
                    </a:p>
                    <a:p>
                      <a:pPr algn="l"/>
                      <a:r>
                        <a:rPr lang="th-TH" sz="2400" dirty="0" smtClean="0"/>
                        <a:t>วัน</a:t>
                      </a:r>
                      <a:endParaRPr lang="th-TH" sz="24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42545" indent="29210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TH SarabunIT๙"/>
                          <a:ea typeface="Times New Roman"/>
                          <a:cs typeface="Angsana New"/>
                        </a:rPr>
                        <a:t>07.45-</a:t>
                      </a:r>
                      <a:endParaRPr lang="th-TH" sz="2000" b="1" dirty="0" smtClean="0">
                        <a:latin typeface="TH SarabunIT๙"/>
                        <a:ea typeface="Times New Roman"/>
                        <a:cs typeface="Angsana New"/>
                      </a:endParaRPr>
                    </a:p>
                    <a:p>
                      <a:pPr marL="42545" indent="29210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latin typeface="TH SarabunIT๙"/>
                          <a:ea typeface="Times New Roman"/>
                          <a:cs typeface="Angsana New"/>
                        </a:rPr>
                        <a:t>08.15 </a:t>
                      </a:r>
                      <a:r>
                        <a:rPr lang="th-TH" sz="2000" b="1" dirty="0">
                          <a:latin typeface="TH SarabunIT๙"/>
                          <a:ea typeface="Times New Roman"/>
                          <a:cs typeface="Angsana New"/>
                        </a:rPr>
                        <a:t>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08.15 – 09.15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09.15 – 10.15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10.15 – 11.15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10287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11.15 – 12.15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12.15 – </a:t>
                      </a:r>
                      <a: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  <a:t/>
                      </a:r>
                      <a:b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</a:br>
                      <a:r>
                        <a:rPr lang="th-TH" sz="2000" b="1" dirty="0" smtClean="0">
                          <a:latin typeface="TH SarabunPSK"/>
                          <a:ea typeface="Times New Roman"/>
                          <a:cs typeface="TH SarabunIT๙"/>
                        </a:rPr>
                        <a:t>3.15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13.15 – 14.15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>
                          <a:latin typeface="TH SarabunPSK"/>
                          <a:ea typeface="Times New Roman"/>
                          <a:cs typeface="TH SarabunIT๙"/>
                        </a:rPr>
                        <a:t>14.15 – 15.15 น.</a:t>
                      </a:r>
                      <a:endParaRPr lang="en-US" sz="240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latin typeface="TH SarabunPSK"/>
                          <a:ea typeface="Times New Roman"/>
                          <a:cs typeface="TH SarabunIT๙"/>
                        </a:rPr>
                        <a:t>15.15 – 16.15 น.</a:t>
                      </a:r>
                      <a:endParaRPr lang="en-US" sz="2400" dirty="0"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00"/>
                    </a:solidFill>
                  </a:tcPr>
                </a:tc>
              </a:tr>
              <a:tr h="921363"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th-TH" dirty="0" smtClean="0"/>
                        <a:t>จันทร์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กิจกรรมหน้าเสาธง</a:t>
                      </a:r>
                      <a:r>
                        <a:rPr lang="en-US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  </a:t>
                      </a:r>
                      <a:r>
                        <a:rPr lang="th-TH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กิจกรรม </a:t>
                      </a:r>
                      <a:r>
                        <a:rPr lang="en-US" sz="2800" b="1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Homeroom</a:t>
                      </a:r>
                      <a:endParaRPr lang="th-TH" sz="2800" b="1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500" kern="1200" dirty="0" smtClean="0">
                        <a:solidFill>
                          <a:schemeClr val="bg2"/>
                        </a:solidFill>
                        <a:latin typeface="Angsana New" pitchFamily="18" charset="-34"/>
                        <a:ea typeface="+mn-ea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ค๒๑๑๐๒</a:t>
                      </a:r>
                      <a:endParaRPr lang="en-US" sz="2000" kern="1200" dirty="0" smtClean="0">
                        <a:solidFill>
                          <a:schemeClr val="tx1"/>
                        </a:solidFill>
                        <a:latin typeface="Angsana New" pitchFamily="18" charset="-34"/>
                        <a:ea typeface="+mn-ea"/>
                        <a:cs typeface="Angsana New" pitchFamily="18" charset="-34"/>
                      </a:endParaRPr>
                    </a:p>
                    <a:p>
                      <a:pPr algn="ctr"/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คณิตศาสตร์</a:t>
                      </a:r>
                      <a:endParaRPr lang="th-TH" sz="2000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ว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วิทยาศาสตร์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/>
                      <a:r>
                        <a:rPr lang="th-TH" sz="2800" kern="1200" dirty="0" smtClean="0">
                          <a:solidFill>
                            <a:schemeClr val="bg2"/>
                          </a:solidFill>
                          <a:latin typeface="+mn-lt"/>
                          <a:ea typeface="+mn-ea"/>
                          <a:cs typeface="+mn-cs"/>
                        </a:rPr>
                        <a:t>พักรับประทานอาหารกลางวัน</a:t>
                      </a:r>
                      <a:endParaRPr lang="th-TH" dirty="0">
                        <a:solidFill>
                          <a:schemeClr val="bg2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</a:t>
                      </a:r>
                      <a:b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</a:b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แนะ</a:t>
                      </a: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แนว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 err="1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ลส.</a:t>
                      </a: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/</a:t>
                      </a:r>
                      <a:r>
                        <a:rPr lang="th-TH" sz="1600" b="1" baseline="0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เนตร</a:t>
                      </a: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นารี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5005">
                <a:tc>
                  <a:txBody>
                    <a:bodyPr/>
                    <a:lstStyle/>
                    <a:p>
                      <a:endParaRPr lang="en-US" sz="800" dirty="0" smtClean="0"/>
                    </a:p>
                    <a:p>
                      <a:r>
                        <a:rPr lang="th-TH" dirty="0" smtClean="0"/>
                        <a:t>อังคาร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ว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วิทยาศาสตร์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๒๑๑๐๓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สังคมศึกษา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ท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ภาษาไทย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ค๒๑๒๐๒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คณิตศาสตร์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(เพิ่มเติม)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พ21102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สุขศึกษาและ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พลศึกษา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กิจกรรมชมรม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2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(กิจกรรมพัฒนาผู้เรียน)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5005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พุธ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ค๒๑๑๐๒</a:t>
                      </a:r>
                      <a:endParaRPr lang="en-US" sz="2000" kern="1200" dirty="0" smtClean="0">
                        <a:solidFill>
                          <a:schemeClr val="tx1"/>
                        </a:solidFill>
                        <a:latin typeface="Angsana New" pitchFamily="18" charset="-34"/>
                        <a:ea typeface="+mn-ea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คณิตศาสตร์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๒๑๑๐๓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สังคมศึกษา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๒๑๑๐๔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ประวัติศาสตร์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อ21102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ภาษาอังกฤษ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400" dirty="0" smtClean="0">
                          <a:solidFill>
                            <a:srgbClr val="C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(หน้าที่พลเมือง )</a:t>
                      </a:r>
                      <a:endParaRPr lang="en-US" sz="1400" dirty="0" smtClean="0">
                        <a:solidFill>
                          <a:srgbClr val="C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“ลดเวลาเรียน</a:t>
                      </a:r>
                    </a:p>
                    <a:p>
                      <a:pPr algn="ctr">
                        <a:lnSpc>
                          <a:spcPts val="1400"/>
                        </a:lnSpc>
                        <a:spcAft>
                          <a:spcPts val="0"/>
                        </a:spcAft>
                      </a:pPr>
                      <a:r>
                        <a:rPr lang="th-TH" sz="1400" b="1" dirty="0" smtClean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เพิ่มเวลารู้”</a:t>
                      </a:r>
                      <a:endParaRPr lang="en-US" sz="1400" b="1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55005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พฤหัส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ท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ภาษาไทย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๒๑๑๐๓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สังคมศึกษา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อ</a:t>
                      </a:r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 smtClean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ภาษาอังกฤษ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ส๒๑๒๐๑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ท้องถิ่นของเรา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400" b="1" dirty="0">
                          <a:solidFill>
                            <a:srgbClr val="C00000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(เพิ่มเติม)</a:t>
                      </a:r>
                      <a:endParaRPr lang="en-US" sz="18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ศ21102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ศิลปะ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52099">
                <a:tc>
                  <a:txBody>
                    <a:bodyPr/>
                    <a:lstStyle/>
                    <a:p>
                      <a:endParaRPr lang="th-TH" sz="800" dirty="0" smtClean="0"/>
                    </a:p>
                    <a:p>
                      <a:r>
                        <a:rPr lang="th-TH" dirty="0" smtClean="0"/>
                        <a:t>ศุกร์</a:t>
                      </a:r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kern="1200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ค๒๑๑๐๒</a:t>
                      </a:r>
                      <a:endParaRPr lang="en-US" sz="2000" kern="1200" dirty="0" smtClean="0">
                        <a:solidFill>
                          <a:schemeClr val="tx1"/>
                        </a:solidFill>
                        <a:latin typeface="Angsana New" pitchFamily="18" charset="-34"/>
                        <a:ea typeface="+mn-ea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คณิตศาสตร์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0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ท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ภาษาไทย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พ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๒๑๑๐๒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สุขศึกษาและ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พลศึกษา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000" b="1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ง</a:t>
                      </a:r>
                      <a:r>
                        <a:rPr lang="th-TH" sz="2000" kern="1200" dirty="0" smtClean="0">
                          <a:solidFill>
                            <a:schemeClr val="bg2"/>
                          </a:solidFill>
                          <a:latin typeface="Angsana New" pitchFamily="18" charset="-34"/>
                          <a:ea typeface="+mn-ea"/>
                          <a:cs typeface="Angsana New" pitchFamily="18" charset="-34"/>
                        </a:rPr>
                        <a:t>๒๑๒๐๓</a:t>
                      </a:r>
                      <a:endParaRPr lang="en-US" sz="20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คอมพิวเตอร์2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rgbClr val="C00000"/>
                          </a:solidFill>
                          <a:latin typeface="Angsana New" pitchFamily="18" charset="-34"/>
                          <a:ea typeface="Times New Roman"/>
                          <a:cs typeface="Angsana New" pitchFamily="18" charset="-34"/>
                        </a:rPr>
                        <a:t>(เพิ่มเติม)</a:t>
                      </a:r>
                      <a:endParaRPr lang="en-US" sz="2000" b="1" dirty="0">
                        <a:solidFill>
                          <a:srgbClr val="C00000"/>
                        </a:solidFill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8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ง21102</a:t>
                      </a:r>
                      <a:endParaRPr lang="en-US" sz="18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การงานอาชีพและเทคโนโลยี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1600" b="1" dirty="0">
                          <a:solidFill>
                            <a:schemeClr val="bg2"/>
                          </a:solidFill>
                          <a:latin typeface="TH SarabunPSK"/>
                          <a:ea typeface="Times New Roman"/>
                          <a:cs typeface="TH SarabunIT๙"/>
                        </a:rPr>
                        <a:t>กิจกรรม                   “ลดเวลาเรียน                     เพิ่มเวลารู้”</a:t>
                      </a:r>
                      <a:endParaRPr lang="en-US" sz="1600" b="1" dirty="0">
                        <a:solidFill>
                          <a:schemeClr val="bg2"/>
                        </a:solidFill>
                        <a:latin typeface="TH SarabunPSK"/>
                        <a:ea typeface="Times New Roman"/>
                        <a:cs typeface="Angsana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13092"/>
            <a:ext cx="9144000" cy="584775"/>
          </a:xfrm>
          <a:prstGeom prst="rect">
            <a:avLst/>
          </a:prstGeom>
          <a:solidFill>
            <a:srgbClr val="0000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/>
              <a:t>ตัวอย่าง ตารางเรียนระดับมัธยมศึกษา ชั้น ม. ๑ ภาคเรียนที่ ๒</a:t>
            </a:r>
            <a:endParaRPr lang="th-TH" sz="3200" b="1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Elbow Connector 2"/>
          <p:cNvCxnSpPr/>
          <p:nvPr/>
        </p:nvCxnSpPr>
        <p:spPr>
          <a:xfrm>
            <a:off x="6072188" y="2928938"/>
            <a:ext cx="679450" cy="377825"/>
          </a:xfrm>
          <a:prstGeom prst="bentConnector3">
            <a:avLst>
              <a:gd name="adj1" fmla="val 50000"/>
            </a:avLst>
          </a:prstGeom>
          <a:ln w="28575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2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538" y="3860800"/>
            <a:ext cx="1690687" cy="900113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tx1"/>
                </a:solidFill>
              </a:rPr>
              <a:t>ครู</a:t>
            </a:r>
            <a:endParaRPr lang="th-TH" sz="2400" b="1" dirty="0">
              <a:solidFill>
                <a:schemeClr val="tx1"/>
              </a:solidFill>
            </a:endParaRPr>
          </a:p>
        </p:txBody>
      </p:sp>
      <p:cxnSp>
        <p:nvCxnSpPr>
          <p:cNvPr id="8" name="Elbow Connector 13"/>
          <p:cNvCxnSpPr/>
          <p:nvPr/>
        </p:nvCxnSpPr>
        <p:spPr>
          <a:xfrm rot="16200000" flipH="1">
            <a:off x="1799431" y="3212307"/>
            <a:ext cx="1008063" cy="0"/>
          </a:xfrm>
          <a:prstGeom prst="bentConnector3">
            <a:avLst>
              <a:gd name="adj1" fmla="val 50000"/>
            </a:avLst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427538" y="5211763"/>
            <a:ext cx="1690687" cy="954087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รูปแบบ/วิธีการจัดการเรียนรู้ </a:t>
            </a:r>
            <a:endParaRPr lang="th-TH" sz="2000" b="1" dirty="0">
              <a:solidFill>
                <a:schemeClr val="tx1"/>
              </a:solidFill>
            </a:endParaRPr>
          </a:p>
        </p:txBody>
      </p:sp>
      <p:cxnSp>
        <p:nvCxnSpPr>
          <p:cNvPr id="10" name="Elbow Connector 34"/>
          <p:cNvCxnSpPr>
            <a:endCxn id="7" idx="1"/>
          </p:cNvCxnSpPr>
          <p:nvPr/>
        </p:nvCxnSpPr>
        <p:spPr>
          <a:xfrm rot="5400000" flipH="1" flipV="1">
            <a:off x="3498056" y="3369469"/>
            <a:ext cx="1355725" cy="503238"/>
          </a:xfrm>
          <a:prstGeom prst="bentConnector2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36"/>
          <p:cNvCxnSpPr>
            <a:endCxn id="6" idx="1"/>
          </p:cNvCxnSpPr>
          <p:nvPr/>
        </p:nvCxnSpPr>
        <p:spPr>
          <a:xfrm>
            <a:off x="3419475" y="4298950"/>
            <a:ext cx="1008063" cy="12700"/>
          </a:xfrm>
          <a:prstGeom prst="bentConnector3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38"/>
          <p:cNvCxnSpPr>
            <a:endCxn id="9" idx="1"/>
          </p:cNvCxnSpPr>
          <p:nvPr/>
        </p:nvCxnSpPr>
        <p:spPr>
          <a:xfrm rot="16200000" flipH="1">
            <a:off x="3474244" y="4734719"/>
            <a:ext cx="1403350" cy="503238"/>
          </a:xfrm>
          <a:prstGeom prst="bentConnector2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97675" y="2205038"/>
            <a:ext cx="1690688" cy="5238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prstClr val="black"/>
                </a:solidFill>
              </a:rPr>
              <a:t>สังกัด สพป.</a:t>
            </a:r>
          </a:p>
        </p:txBody>
      </p:sp>
      <p:cxnSp>
        <p:nvCxnSpPr>
          <p:cNvPr id="14" name="Elbow Connector 27"/>
          <p:cNvCxnSpPr/>
          <p:nvPr/>
        </p:nvCxnSpPr>
        <p:spPr>
          <a:xfrm flipV="1">
            <a:off x="6072188" y="2466975"/>
            <a:ext cx="679450" cy="463550"/>
          </a:xfrm>
          <a:prstGeom prst="bentConnector3">
            <a:avLst>
              <a:gd name="adj1" fmla="val 50000"/>
            </a:avLst>
          </a:prstGeom>
          <a:ln w="28575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797675" y="3000375"/>
            <a:ext cx="1690688" cy="5238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prstClr val="black"/>
                </a:solidFill>
              </a:rPr>
              <a:t>สังกัด สพม.</a:t>
            </a: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gray">
          <a:xfrm>
            <a:off x="468313" y="1557338"/>
            <a:ext cx="2590800" cy="1366837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25615" name="TextBox 39"/>
          <p:cNvSpPr txBox="1">
            <a:spLocks noChangeArrowheads="1"/>
          </p:cNvSpPr>
          <p:nvPr/>
        </p:nvSpPr>
        <p:spPr bwMode="auto">
          <a:xfrm>
            <a:off x="698500" y="1641475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gray">
          <a:xfrm>
            <a:off x="1218414" y="3738770"/>
            <a:ext cx="2215105" cy="1089883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1B33E7"/>
              </a:gs>
              <a:gs pos="50000">
                <a:srgbClr val="1B33E7">
                  <a:gamma/>
                  <a:tint val="69804"/>
                  <a:invGamma/>
                </a:srgbClr>
              </a:gs>
              <a:gs pos="100000">
                <a:srgbClr val="1B33E7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กระบวนการ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จัดการเรียนรู้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811213" y="3987800"/>
            <a:ext cx="762000" cy="665163"/>
            <a:chOff x="1110" y="2656"/>
            <a:chExt cx="1549" cy="1351"/>
          </a:xfrm>
        </p:grpSpPr>
        <p:sp>
          <p:nvSpPr>
            <p:cNvPr id="25624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5625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45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๒</a:t>
              </a:r>
            </a:p>
          </p:txBody>
        </p:sp>
      </p:grpSp>
      <p:grpSp>
        <p:nvGrpSpPr>
          <p:cNvPr id="3" name="Group 60"/>
          <p:cNvGrpSpPr>
            <a:grpSpLocks/>
          </p:cNvGrpSpPr>
          <p:nvPr/>
        </p:nvGrpSpPr>
        <p:grpSpPr bwMode="auto">
          <a:xfrm>
            <a:off x="6415727" y="3287713"/>
            <a:ext cx="357188" cy="714375"/>
            <a:chOff x="6429388" y="3287712"/>
            <a:chExt cx="357190" cy="713586"/>
          </a:xfrm>
        </p:grpSpPr>
        <p:cxnSp>
          <p:nvCxnSpPr>
            <p:cNvPr id="56" name="Straight Arrow Connector 55"/>
            <p:cNvCxnSpPr/>
            <p:nvPr/>
          </p:nvCxnSpPr>
          <p:spPr>
            <a:xfrm>
              <a:off x="6429388" y="3998127"/>
              <a:ext cx="357190" cy="1585"/>
            </a:xfrm>
            <a:prstGeom prst="straightConnector1">
              <a:avLst/>
            </a:prstGeom>
            <a:ln w="28575">
              <a:solidFill>
                <a:schemeClr val="bg2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 flipH="1" flipV="1">
              <a:off x="6073389" y="3643711"/>
              <a:ext cx="713586" cy="1588"/>
            </a:xfrm>
            <a:prstGeom prst="line">
              <a:avLst/>
            </a:prstGeom>
            <a:ln w="28575">
              <a:solidFill>
                <a:schemeClr val="bg2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2" name="TextBox 61"/>
          <p:cNvSpPr txBox="1"/>
          <p:nvPr/>
        </p:nvSpPr>
        <p:spPr>
          <a:xfrm>
            <a:off x="6786563" y="3762375"/>
            <a:ext cx="1690687" cy="5238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prstClr val="black"/>
                </a:solidFill>
              </a:rPr>
              <a:t>สังกัดอื่น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27538" y="2492375"/>
            <a:ext cx="1690687" cy="900113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dirty="0">
                <a:solidFill>
                  <a:schemeClr val="tx1"/>
                </a:solidFill>
              </a:rPr>
              <a:t>สถานศึกษา</a:t>
            </a:r>
            <a:endParaRPr lang="th-TH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62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27538" y="3860800"/>
            <a:ext cx="1690687" cy="900113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tx1"/>
                </a:solidFill>
              </a:rPr>
              <a:t>ครู</a:t>
            </a:r>
            <a:endParaRPr lang="th-TH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7538" y="2492375"/>
            <a:ext cx="1690687" cy="900113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dirty="0">
                <a:solidFill>
                  <a:schemeClr val="tx1"/>
                </a:solidFill>
              </a:rPr>
              <a:t>สถานศึกษา</a:t>
            </a:r>
            <a:endParaRPr lang="th-TH" sz="2400" dirty="0">
              <a:solidFill>
                <a:schemeClr val="tx1"/>
              </a:solidFill>
            </a:endParaRPr>
          </a:p>
        </p:txBody>
      </p:sp>
      <p:cxnSp>
        <p:nvCxnSpPr>
          <p:cNvPr id="8" name="Elbow Connector 13"/>
          <p:cNvCxnSpPr/>
          <p:nvPr/>
        </p:nvCxnSpPr>
        <p:spPr>
          <a:xfrm rot="16200000" flipH="1">
            <a:off x="1799431" y="3212307"/>
            <a:ext cx="1008063" cy="0"/>
          </a:xfrm>
          <a:prstGeom prst="bentConnector3">
            <a:avLst>
              <a:gd name="adj1" fmla="val 50000"/>
            </a:avLst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427538" y="5211763"/>
            <a:ext cx="1690687" cy="954087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รูปแบบ/วิธีการจัดการเรียนรู้ </a:t>
            </a:r>
            <a:endParaRPr lang="th-TH" sz="2000" b="1" dirty="0">
              <a:solidFill>
                <a:schemeClr val="tx1"/>
              </a:solidFill>
            </a:endParaRPr>
          </a:p>
        </p:txBody>
      </p:sp>
      <p:cxnSp>
        <p:nvCxnSpPr>
          <p:cNvPr id="10" name="Elbow Connector 34"/>
          <p:cNvCxnSpPr>
            <a:endCxn id="7" idx="1"/>
          </p:cNvCxnSpPr>
          <p:nvPr/>
        </p:nvCxnSpPr>
        <p:spPr>
          <a:xfrm rot="5400000" flipH="1" flipV="1">
            <a:off x="3498056" y="3369469"/>
            <a:ext cx="1355725" cy="503238"/>
          </a:xfrm>
          <a:prstGeom prst="bentConnector2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36"/>
          <p:cNvCxnSpPr>
            <a:endCxn id="6" idx="1"/>
          </p:cNvCxnSpPr>
          <p:nvPr/>
        </p:nvCxnSpPr>
        <p:spPr>
          <a:xfrm>
            <a:off x="3419475" y="4298950"/>
            <a:ext cx="1008063" cy="12700"/>
          </a:xfrm>
          <a:prstGeom prst="bentConnector3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38"/>
          <p:cNvCxnSpPr>
            <a:endCxn id="9" idx="1"/>
          </p:cNvCxnSpPr>
          <p:nvPr/>
        </p:nvCxnSpPr>
        <p:spPr>
          <a:xfrm rot="16200000" flipH="1">
            <a:off x="3474244" y="4734719"/>
            <a:ext cx="1403350" cy="503238"/>
          </a:xfrm>
          <a:prstGeom prst="bentConnector2">
            <a:avLst/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824663" y="2708275"/>
            <a:ext cx="1690687" cy="1385888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Long distant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Workshop </a:t>
            </a:r>
            <a:endParaRPr lang="th-TH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ในระดับพื้นที่</a:t>
            </a:r>
          </a:p>
        </p:txBody>
      </p:sp>
      <p:cxnSp>
        <p:nvCxnSpPr>
          <p:cNvPr id="14" name="Elbow Connector 27"/>
          <p:cNvCxnSpPr>
            <a:stCxn id="6" idx="3"/>
            <a:endCxn id="13" idx="1"/>
          </p:cNvCxnSpPr>
          <p:nvPr/>
        </p:nvCxnSpPr>
        <p:spPr>
          <a:xfrm flipV="1">
            <a:off x="6118225" y="3402013"/>
            <a:ext cx="706438" cy="909637"/>
          </a:xfrm>
          <a:prstGeom prst="bentConnector3">
            <a:avLst>
              <a:gd name="adj1" fmla="val 50000"/>
            </a:avLst>
          </a:prstGeom>
          <a:ln w="28575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842125" y="4708525"/>
            <a:ext cx="1690688" cy="138430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Smart Trainer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๑</a:t>
            </a:r>
            <a:r>
              <a:rPr lang="en-US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ทีม </a:t>
            </a:r>
            <a:r>
              <a:rPr lang="en-US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๑๐ </a:t>
            </a:r>
            <a:r>
              <a:rPr lang="th-TH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รร.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๕-๘ ต.ค.๕๘</a:t>
            </a:r>
            <a:endParaRPr lang="th-TH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cxnSp>
        <p:nvCxnSpPr>
          <p:cNvPr id="16" name="Elbow Connector 2"/>
          <p:cNvCxnSpPr>
            <a:endCxn id="15" idx="1"/>
          </p:cNvCxnSpPr>
          <p:nvPr/>
        </p:nvCxnSpPr>
        <p:spPr>
          <a:xfrm rot="16200000" flipH="1">
            <a:off x="6096794" y="4655344"/>
            <a:ext cx="1117600" cy="373062"/>
          </a:xfrm>
          <a:prstGeom prst="bentConnector2">
            <a:avLst/>
          </a:prstGeom>
          <a:ln w="28575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AutoShape 4"/>
          <p:cNvSpPr>
            <a:spLocks noChangeArrowheads="1"/>
          </p:cNvSpPr>
          <p:nvPr/>
        </p:nvSpPr>
        <p:spPr bwMode="gray">
          <a:xfrm>
            <a:off x="468313" y="1557338"/>
            <a:ext cx="2590800" cy="1366837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26639" name="TextBox 39"/>
          <p:cNvSpPr txBox="1">
            <a:spLocks noChangeArrowheads="1"/>
          </p:cNvSpPr>
          <p:nvPr/>
        </p:nvSpPr>
        <p:spPr bwMode="auto">
          <a:xfrm>
            <a:off x="698500" y="1641475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gray">
          <a:xfrm>
            <a:off x="1218414" y="3738770"/>
            <a:ext cx="2215105" cy="166202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1B33E7"/>
              </a:gs>
              <a:gs pos="50000">
                <a:srgbClr val="1B33E7">
                  <a:gamma/>
                  <a:tint val="69804"/>
                  <a:invGamma/>
                </a:srgbClr>
              </a:gs>
              <a:gs pos="100000">
                <a:srgbClr val="1B33E7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กระบวนการ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จัดการเรียนรู้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การพัฒนาบุคลากร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85813" y="4203700"/>
            <a:ext cx="762000" cy="665163"/>
            <a:chOff x="1110" y="2656"/>
            <a:chExt cx="1549" cy="1351"/>
          </a:xfrm>
        </p:grpSpPr>
        <p:sp>
          <p:nvSpPr>
            <p:cNvPr id="26644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6645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45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๒</a:t>
              </a:r>
            </a:p>
          </p:txBody>
        </p: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23928" y="3860800"/>
            <a:ext cx="1690687" cy="900113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chemeClr val="tx1"/>
                </a:solidFill>
              </a:rPr>
              <a:t>ครู</a:t>
            </a:r>
            <a:endParaRPr lang="th-TH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492375"/>
            <a:ext cx="1690687" cy="900113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dirty="0">
                <a:solidFill>
                  <a:schemeClr val="tx1"/>
                </a:solidFill>
              </a:rPr>
              <a:t>สถานศึกษา</a:t>
            </a:r>
            <a:endParaRPr lang="th-TH" sz="2400" dirty="0">
              <a:solidFill>
                <a:schemeClr val="tx1"/>
              </a:solidFill>
            </a:endParaRPr>
          </a:p>
        </p:txBody>
      </p:sp>
      <p:cxnSp>
        <p:nvCxnSpPr>
          <p:cNvPr id="8" name="Elbow Connector 13"/>
          <p:cNvCxnSpPr/>
          <p:nvPr/>
        </p:nvCxnSpPr>
        <p:spPr>
          <a:xfrm rot="16200000" flipH="1">
            <a:off x="1799431" y="3212307"/>
            <a:ext cx="1008063" cy="0"/>
          </a:xfrm>
          <a:prstGeom prst="bentConnector3">
            <a:avLst>
              <a:gd name="adj1" fmla="val 50000"/>
            </a:avLst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851920" y="5211763"/>
            <a:ext cx="1690687" cy="954087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รูปแบบ/วิธีการจัดการเรียนรู้ 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0192" y="1628800"/>
            <a:ext cx="2520280" cy="267765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ปรับสัดส่วนรูปแบบ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การเรียนรู้</a:t>
            </a:r>
            <a:b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จากการบรรยาย</a:t>
            </a:r>
            <a:b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เป็นจัดวิธีการเรียนรู้เน้นลงมือปฏิบัติ</a:t>
            </a:r>
            <a:b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ในรูปแบบอื่น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28184" y="4708688"/>
            <a:ext cx="2592288" cy="1561966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spc="-1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แบบโครงงาน/  </a:t>
            </a:r>
          </a:p>
          <a:p>
            <a:pPr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spc="-1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แบบใช้ปัญหาเป็นฐาน </a:t>
            </a:r>
            <a:r>
              <a:rPr lang="th-TH" sz="32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/</a:t>
            </a:r>
          </a:p>
          <a:p>
            <a:pPr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แบบ</a:t>
            </a:r>
            <a:r>
              <a:rPr lang="th-TH" sz="3200" b="1" dirty="0" err="1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บูรณา</a:t>
            </a:r>
            <a:r>
              <a:rPr lang="th-TH" sz="32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การ/</a:t>
            </a:r>
          </a:p>
          <a:p>
            <a:pPr algn="ctr" eaLnBrk="1" fontAlgn="auto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แบบมีส่วนร่วม</a:t>
            </a:r>
            <a:endParaRPr lang="th-TH" sz="32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28" name="กลุ่ม 27"/>
          <p:cNvGrpSpPr/>
          <p:nvPr/>
        </p:nvGrpSpPr>
        <p:grpSpPr>
          <a:xfrm>
            <a:off x="5580112" y="3421064"/>
            <a:ext cx="648059" cy="2384200"/>
            <a:chOff x="5595890" y="3421064"/>
            <a:chExt cx="864083" cy="2384200"/>
          </a:xfrm>
        </p:grpSpPr>
        <p:cxnSp>
          <p:nvCxnSpPr>
            <p:cNvPr id="14" name="Elbow Connector 27"/>
            <p:cNvCxnSpPr/>
            <p:nvPr/>
          </p:nvCxnSpPr>
          <p:spPr bwMode="auto">
            <a:xfrm rot="5400000" flipH="1" flipV="1">
              <a:off x="5051880" y="4338658"/>
              <a:ext cx="2325687" cy="490499"/>
            </a:xfrm>
            <a:prstGeom prst="bentConnector2">
              <a:avLst/>
            </a:prstGeom>
            <a:ln w="28575">
              <a:solidFill>
                <a:srgbClr val="08080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Elbow Connector 2"/>
            <p:cNvCxnSpPr/>
            <p:nvPr/>
          </p:nvCxnSpPr>
          <p:spPr bwMode="auto">
            <a:xfrm>
              <a:off x="5595890" y="5688013"/>
              <a:ext cx="761972" cy="117251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08080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AutoShape 4"/>
          <p:cNvSpPr>
            <a:spLocks noChangeArrowheads="1"/>
          </p:cNvSpPr>
          <p:nvPr/>
        </p:nvSpPr>
        <p:spPr bwMode="gray">
          <a:xfrm>
            <a:off x="468313" y="1557338"/>
            <a:ext cx="2590800" cy="1366837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27660" name="TextBox 39"/>
          <p:cNvSpPr txBox="1">
            <a:spLocks noChangeArrowheads="1"/>
          </p:cNvSpPr>
          <p:nvPr/>
        </p:nvSpPr>
        <p:spPr bwMode="auto">
          <a:xfrm>
            <a:off x="698500" y="1641475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gray">
          <a:xfrm>
            <a:off x="972153" y="3738770"/>
            <a:ext cx="2215105" cy="166202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1B33E7"/>
              </a:gs>
              <a:gs pos="50000">
                <a:srgbClr val="1B33E7">
                  <a:gamma/>
                  <a:tint val="69804"/>
                  <a:invGamma/>
                </a:srgbClr>
              </a:gs>
              <a:gs pos="100000">
                <a:srgbClr val="1B33E7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angle"/>
          </a:sp3d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กระบวนการ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จัดการ</a:t>
            </a:r>
            <a:r>
              <a:rPr lang="th-TH" sz="3200" kern="0" dirty="0" smtClean="0">
                <a:solidFill>
                  <a:srgbClr val="FFFFFF"/>
                </a:solidFill>
                <a:latin typeface="AngsanaDSE" pitchFamily="18" charset="0"/>
              </a:rPr>
              <a:t>เรียนรู้</a:t>
            </a:r>
            <a:endParaRPr lang="th-TH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pic>
        <p:nvPicPr>
          <p:cNvPr id="27664" name="Picture 4" descr="http://www.harapnuik.org/wp-content/uploads/2015/01/domains-of-learning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300663"/>
            <a:ext cx="32258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539552" y="4203700"/>
            <a:ext cx="762000" cy="665163"/>
            <a:chOff x="1110" y="2656"/>
            <a:chExt cx="1549" cy="1351"/>
          </a:xfrm>
        </p:grpSpPr>
        <p:sp>
          <p:nvSpPr>
            <p:cNvPr id="27666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7667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3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๒</a:t>
              </a:r>
            </a:p>
          </p:txBody>
        </p:sp>
      </p:grpSp>
      <p:grpSp>
        <p:nvGrpSpPr>
          <p:cNvPr id="27" name="กลุ่ม 26"/>
          <p:cNvGrpSpPr/>
          <p:nvPr/>
        </p:nvGrpSpPr>
        <p:grpSpPr>
          <a:xfrm>
            <a:off x="3131840" y="2996952"/>
            <a:ext cx="720080" cy="2744788"/>
            <a:chOff x="2224539" y="2943225"/>
            <a:chExt cx="1224136" cy="2744788"/>
          </a:xfrm>
        </p:grpSpPr>
        <p:cxnSp>
          <p:nvCxnSpPr>
            <p:cNvPr id="10" name="Elbow Connector 34"/>
            <p:cNvCxnSpPr>
              <a:endCxn id="7" idx="1"/>
            </p:cNvCxnSpPr>
            <p:nvPr/>
          </p:nvCxnSpPr>
          <p:spPr bwMode="auto">
            <a:xfrm rot="5400000" flipH="1" flipV="1">
              <a:off x="2426292" y="3369469"/>
              <a:ext cx="1355725" cy="503237"/>
            </a:xfrm>
            <a:prstGeom prst="bentConnector2">
              <a:avLst/>
            </a:prstGeom>
            <a:ln w="38100">
              <a:solidFill>
                <a:srgbClr val="08080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Elbow Connector 38"/>
            <p:cNvCxnSpPr/>
            <p:nvPr/>
          </p:nvCxnSpPr>
          <p:spPr bwMode="auto">
            <a:xfrm rot="16200000" flipH="1">
              <a:off x="2387277" y="4734719"/>
              <a:ext cx="1403350" cy="503237"/>
            </a:xfrm>
            <a:prstGeom prst="bentConnector2">
              <a:avLst/>
            </a:prstGeom>
            <a:ln w="38100">
              <a:solidFill>
                <a:srgbClr val="08080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ลูกศรเชื่อมต่อแบบตรง 25"/>
            <p:cNvCxnSpPr/>
            <p:nvPr/>
          </p:nvCxnSpPr>
          <p:spPr>
            <a:xfrm>
              <a:off x="2224539" y="4311377"/>
              <a:ext cx="1224136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71600" y="476672"/>
            <a:ext cx="6172200" cy="639763"/>
          </a:xfrm>
        </p:spPr>
        <p:txBody>
          <a:bodyPr/>
          <a:lstStyle/>
          <a:p>
            <a:r>
              <a:rPr lang="th-TH" sz="3600" dirty="0" smtClean="0"/>
              <a:t> การกำหนดกิจกรรม “ เพิ่มเวลารู้ ” </a:t>
            </a:r>
            <a:endParaRPr lang="th-TH" sz="3600" dirty="0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th-TH" sz="3600" dirty="0" smtClean="0"/>
          </a:p>
          <a:p>
            <a:pPr>
              <a:buNone/>
            </a:pPr>
            <a:r>
              <a:rPr lang="th-TH" sz="3600" dirty="0" smtClean="0"/>
              <a:t>		สถานศึกษาพิจารณาเลือกแนวทาง การกำหนดกิจกรรม     ที่สอดคล้องกับบริบทและศักยภาพของสถานศึกษา ดังนี้</a:t>
            </a:r>
            <a:endParaRPr lang="th-TH" sz="3600" dirty="0"/>
          </a:p>
        </p:txBody>
      </p:sp>
      <p:sp>
        <p:nvSpPr>
          <p:cNvPr id="7" name="AutoShape 48"/>
          <p:cNvSpPr>
            <a:spLocks noChangeArrowheads="1"/>
          </p:cNvSpPr>
          <p:nvPr/>
        </p:nvSpPr>
        <p:spPr bwMode="gray">
          <a:xfrm>
            <a:off x="1219200" y="3235796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4E91D4"/>
              </a:gs>
              <a:gs pos="100000">
                <a:srgbClr val="3477A4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8" name="AutoShape 49"/>
          <p:cNvSpPr>
            <a:spLocks noChangeArrowheads="1"/>
          </p:cNvSpPr>
          <p:nvPr/>
        </p:nvSpPr>
        <p:spPr bwMode="gray">
          <a:xfrm>
            <a:off x="1252538" y="3243734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3CA1E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9" name="AutoShape 50"/>
          <p:cNvSpPr>
            <a:spLocks noChangeArrowheads="1"/>
          </p:cNvSpPr>
          <p:nvPr/>
        </p:nvSpPr>
        <p:spPr bwMode="gray">
          <a:xfrm>
            <a:off x="1270000" y="5307484"/>
            <a:ext cx="2070100" cy="709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A1E6">
                  <a:alpha val="0"/>
                </a:srgbClr>
              </a:gs>
              <a:gs pos="100000">
                <a:srgbClr val="3CA1E6">
                  <a:gamma/>
                  <a:tint val="51373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0" name="AutoShape 51"/>
          <p:cNvSpPr>
            <a:spLocks noChangeArrowheads="1"/>
          </p:cNvSpPr>
          <p:nvPr/>
        </p:nvSpPr>
        <p:spPr bwMode="gray">
          <a:xfrm>
            <a:off x="1270000" y="3265959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3CA1E6">
                  <a:gamma/>
                  <a:tint val="33333"/>
                  <a:invGamma/>
                </a:srgbClr>
              </a:gs>
              <a:gs pos="100000">
                <a:srgbClr val="3CA1E6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15" name="Text Box 61"/>
          <p:cNvSpPr txBox="1">
            <a:spLocks noChangeArrowheads="1"/>
          </p:cNvSpPr>
          <p:nvPr/>
        </p:nvSpPr>
        <p:spPr bwMode="gray">
          <a:xfrm>
            <a:off x="1259632" y="3384288"/>
            <a:ext cx="2057400" cy="269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th-TH" b="1" dirty="0">
                <a:solidFill>
                  <a:srgbClr val="C00000"/>
                </a:solidFill>
              </a:rPr>
              <a:t>แนวทางที่ </a:t>
            </a:r>
            <a:r>
              <a:rPr lang="th-TH" b="1" dirty="0" smtClean="0">
                <a:solidFill>
                  <a:srgbClr val="C00000"/>
                </a:solidFill>
              </a:rPr>
              <a:t>๑</a:t>
            </a:r>
            <a:endParaRPr lang="en-US" dirty="0">
              <a:solidFill>
                <a:srgbClr val="C00000"/>
              </a:solidFill>
            </a:endParaRPr>
          </a:p>
          <a:p>
            <a:pPr lvl="0"/>
            <a:r>
              <a:rPr lang="th-TH" sz="2400" b="1" dirty="0" smtClean="0">
                <a:solidFill>
                  <a:schemeClr val="bg2"/>
                </a:solidFill>
                <a:latin typeface="Angsana New" pitchFamily="18" charset="-34"/>
              </a:rPr>
              <a:t>• </a:t>
            </a:r>
            <a:r>
              <a:rPr lang="th-TH" sz="2400" dirty="0" smtClean="0">
                <a:solidFill>
                  <a:schemeClr val="bg2"/>
                </a:solidFill>
              </a:rPr>
              <a:t>โรงเรียน</a:t>
            </a:r>
            <a:r>
              <a:rPr lang="th-TH" sz="2400" dirty="0">
                <a:solidFill>
                  <a:schemeClr val="bg2"/>
                </a:solidFill>
              </a:rPr>
              <a:t>จัดกิจกรรมหลากหลายให้นักเรียนเลือกตามความถนัดความสนใจรายบุคคล/รายกลุ่ม</a:t>
            </a:r>
            <a:endParaRPr lang="en-US" sz="2400" dirty="0">
              <a:solidFill>
                <a:schemeClr val="bg2"/>
              </a:solidFill>
            </a:endParaRPr>
          </a:p>
          <a:p>
            <a:pPr>
              <a:lnSpc>
                <a:spcPts val="2500"/>
              </a:lnSpc>
            </a:pPr>
            <a:endParaRPr lang="en-US" sz="2400" dirty="0">
              <a:solidFill>
                <a:schemeClr val="bg2"/>
              </a:solidFill>
              <a:latin typeface="Angsana New" pitchFamily="18" charset="-34"/>
            </a:endParaRPr>
          </a:p>
        </p:txBody>
      </p:sp>
      <p:sp>
        <p:nvSpPr>
          <p:cNvPr id="22" name="AutoShape 63"/>
          <p:cNvSpPr>
            <a:spLocks noChangeArrowheads="1"/>
          </p:cNvSpPr>
          <p:nvPr/>
        </p:nvSpPr>
        <p:spPr bwMode="gray">
          <a:xfrm>
            <a:off x="3581400" y="3235796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34B034"/>
              </a:gs>
              <a:gs pos="100000">
                <a:srgbClr val="3F8B4A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3" name="AutoShape 64"/>
          <p:cNvSpPr>
            <a:spLocks noChangeArrowheads="1"/>
          </p:cNvSpPr>
          <p:nvPr/>
        </p:nvSpPr>
        <p:spPr bwMode="gray">
          <a:xfrm>
            <a:off x="3614738" y="3243734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73E7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4" name="AutoShape 65"/>
          <p:cNvSpPr>
            <a:spLocks noChangeArrowheads="1"/>
          </p:cNvSpPr>
          <p:nvPr/>
        </p:nvSpPr>
        <p:spPr bwMode="gray">
          <a:xfrm>
            <a:off x="3632200" y="5307484"/>
            <a:ext cx="2070100" cy="709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3E77E"/>
              </a:gs>
              <a:gs pos="100000">
                <a:srgbClr val="73E77E">
                  <a:gamma/>
                  <a:tint val="54510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25" name="AutoShape 66"/>
          <p:cNvSpPr>
            <a:spLocks noChangeArrowheads="1"/>
          </p:cNvSpPr>
          <p:nvPr/>
        </p:nvSpPr>
        <p:spPr bwMode="gray">
          <a:xfrm>
            <a:off x="3632200" y="3265959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73E77E">
                  <a:gamma/>
                  <a:tint val="33333"/>
                  <a:invGamma/>
                </a:srgbClr>
              </a:gs>
              <a:gs pos="100000">
                <a:srgbClr val="73E77E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6" name="AutoShape 77"/>
          <p:cNvSpPr>
            <a:spLocks noChangeArrowheads="1"/>
          </p:cNvSpPr>
          <p:nvPr/>
        </p:nvSpPr>
        <p:spPr bwMode="gray">
          <a:xfrm>
            <a:off x="5943600" y="3235796"/>
            <a:ext cx="2163763" cy="2857500"/>
          </a:xfrm>
          <a:prstGeom prst="roundRect">
            <a:avLst>
              <a:gd name="adj" fmla="val 17509"/>
            </a:avLst>
          </a:prstGeom>
          <a:gradFill rotWithShape="1">
            <a:gsLst>
              <a:gs pos="0">
                <a:srgbClr val="B59F43"/>
              </a:gs>
              <a:gs pos="100000">
                <a:srgbClr val="8F8849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7" name="AutoShape 78"/>
          <p:cNvSpPr>
            <a:spLocks noChangeArrowheads="1"/>
          </p:cNvSpPr>
          <p:nvPr/>
        </p:nvSpPr>
        <p:spPr bwMode="gray">
          <a:xfrm>
            <a:off x="5976938" y="3243734"/>
            <a:ext cx="2098675" cy="2803525"/>
          </a:xfrm>
          <a:prstGeom prst="roundRect">
            <a:avLst>
              <a:gd name="adj" fmla="val 16667"/>
            </a:avLst>
          </a:prstGeom>
          <a:solidFill>
            <a:srgbClr val="E9E06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8" name="AutoShape 79"/>
          <p:cNvSpPr>
            <a:spLocks noChangeArrowheads="1"/>
          </p:cNvSpPr>
          <p:nvPr/>
        </p:nvSpPr>
        <p:spPr bwMode="gray">
          <a:xfrm>
            <a:off x="5994400" y="5307484"/>
            <a:ext cx="2070100" cy="7096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E065"/>
              </a:gs>
              <a:gs pos="100000">
                <a:srgbClr val="E9E065">
                  <a:gamma/>
                  <a:tint val="57647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39" name="AutoShape 80"/>
          <p:cNvSpPr>
            <a:spLocks noChangeArrowheads="1"/>
          </p:cNvSpPr>
          <p:nvPr/>
        </p:nvSpPr>
        <p:spPr bwMode="gray">
          <a:xfrm>
            <a:off x="5994400" y="3265959"/>
            <a:ext cx="2070100" cy="7080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E9E065">
                  <a:gamma/>
                  <a:tint val="33333"/>
                  <a:invGamma/>
                </a:srgbClr>
              </a:gs>
              <a:gs pos="100000">
                <a:srgbClr val="E9E065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th-TH"/>
          </a:p>
        </p:txBody>
      </p:sp>
      <p:sp>
        <p:nvSpPr>
          <p:cNvPr id="50" name="Text Box 61"/>
          <p:cNvSpPr txBox="1">
            <a:spLocks noChangeArrowheads="1"/>
          </p:cNvSpPr>
          <p:nvPr/>
        </p:nvSpPr>
        <p:spPr bwMode="gray">
          <a:xfrm>
            <a:off x="3581400" y="3482491"/>
            <a:ext cx="2057400" cy="233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ts val="2500"/>
              </a:lnSpc>
            </a:pPr>
            <a:r>
              <a:rPr lang="th-TH" b="1" dirty="0" smtClean="0">
                <a:solidFill>
                  <a:srgbClr val="C00000"/>
                </a:solidFill>
                <a:latin typeface="Angsana New" pitchFamily="18" charset="-34"/>
              </a:rPr>
              <a:t>แนวทางที่ ๒</a:t>
            </a:r>
          </a:p>
          <a:p>
            <a:pPr>
              <a:lnSpc>
                <a:spcPts val="2500"/>
              </a:lnSpc>
            </a:pPr>
            <a:r>
              <a:rPr lang="th-TH" sz="2400" b="1" dirty="0" smtClean="0">
                <a:solidFill>
                  <a:schemeClr val="bg2"/>
                </a:solidFill>
                <a:latin typeface="Angsana New" pitchFamily="18" charset="-34"/>
              </a:rPr>
              <a:t>• โรงเรียนเปิดโอกาสให้ผู้เรียนรายบุคคล / </a:t>
            </a:r>
            <a:br>
              <a:rPr lang="th-TH" sz="2400" b="1" dirty="0" smtClean="0">
                <a:solidFill>
                  <a:schemeClr val="bg2"/>
                </a:solidFill>
                <a:latin typeface="Angsana New" pitchFamily="18" charset="-34"/>
              </a:rPr>
            </a:br>
            <a:r>
              <a:rPr lang="th-TH" sz="2400" b="1" dirty="0" smtClean="0">
                <a:solidFill>
                  <a:schemeClr val="bg2"/>
                </a:solidFill>
                <a:latin typeface="Angsana New" pitchFamily="18" charset="-34"/>
              </a:rPr>
              <a:t>รายกลุ่มเสนอกิจกรรมครูที่ปรึกษาพิจารณาดูแล ช่วยเหลือ</a:t>
            </a:r>
          </a:p>
          <a:p>
            <a:pPr>
              <a:lnSpc>
                <a:spcPts val="2500"/>
              </a:lnSpc>
            </a:pPr>
            <a:endParaRPr lang="en-US" sz="2400" dirty="0">
              <a:solidFill>
                <a:schemeClr val="bg2"/>
              </a:solidFill>
              <a:latin typeface="Angsana New" pitchFamily="18" charset="-34"/>
            </a:endParaRPr>
          </a:p>
        </p:txBody>
      </p:sp>
      <p:sp>
        <p:nvSpPr>
          <p:cNvPr id="51" name="Text Box 61"/>
          <p:cNvSpPr txBox="1">
            <a:spLocks noChangeArrowheads="1"/>
          </p:cNvSpPr>
          <p:nvPr/>
        </p:nvSpPr>
        <p:spPr bwMode="gray">
          <a:xfrm>
            <a:off x="5940152" y="3468420"/>
            <a:ext cx="2277114" cy="202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th-TH" b="1" dirty="0" smtClean="0">
                <a:solidFill>
                  <a:srgbClr val="C00000"/>
                </a:solidFill>
                <a:latin typeface="Angsana New" pitchFamily="18" charset="-34"/>
              </a:rPr>
              <a:t>แนวทางที่ ๓</a:t>
            </a:r>
          </a:p>
          <a:p>
            <a:pPr>
              <a:lnSpc>
                <a:spcPts val="2500"/>
              </a:lnSpc>
            </a:pPr>
            <a:r>
              <a:rPr lang="th-TH" sz="2300" b="1" dirty="0" smtClean="0">
                <a:solidFill>
                  <a:schemeClr val="bg2"/>
                </a:solidFill>
                <a:latin typeface="Angsana New" pitchFamily="18" charset="-34"/>
              </a:rPr>
              <a:t>• โรงเรียนที่จัดการศึกษาหลายระดับใช้แนวทางที่ ๑ ร่วมกับแนวทางที่ ๒ </a:t>
            </a:r>
            <a:br>
              <a:rPr lang="th-TH" sz="2300" b="1" dirty="0" smtClean="0">
                <a:solidFill>
                  <a:schemeClr val="bg2"/>
                </a:solidFill>
                <a:latin typeface="Angsana New" pitchFamily="18" charset="-34"/>
              </a:rPr>
            </a:br>
            <a:r>
              <a:rPr lang="th-TH" sz="2300" b="1" dirty="0" smtClean="0">
                <a:solidFill>
                  <a:schemeClr val="bg2"/>
                </a:solidFill>
                <a:latin typeface="Angsana New" pitchFamily="18" charset="-34"/>
              </a:rPr>
              <a:t>ที่สอดคล้องกับสภาพและบริบทของโรงเรียน ชุมชน</a:t>
            </a:r>
            <a:endParaRPr lang="en-US" sz="2300" dirty="0">
              <a:solidFill>
                <a:schemeClr val="bg2"/>
              </a:solidFill>
              <a:latin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939302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59750896"/>
              </p:ext>
            </p:extLst>
          </p:nvPr>
        </p:nvGraphicFramePr>
        <p:xfrm>
          <a:off x="0" y="1124744"/>
          <a:ext cx="9144000" cy="590465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001"/>
                <a:gridCol w="2604654"/>
                <a:gridCol w="3491345"/>
              </a:tblGrid>
              <a:tr h="568640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หมวด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4" marR="68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</a:rPr>
                        <a:t>กลุ่มกิจกรรม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4" marR="6858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/>
                        <a:t>รายการ</a:t>
                      </a:r>
                      <a:r>
                        <a:rPr lang="th-TH" sz="2400" dirty="0">
                          <a:effectLst/>
                        </a:rPr>
                        <a:t>กิจกรรม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4" marR="68584" marT="0" marB="0" anchor="ctr"/>
                </a:tc>
              </a:tr>
              <a:tr h="1500744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๑. กิจกรรมพัฒนาผู้เรียน </a:t>
                      </a: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/>
                      </a:r>
                      <a:b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(กิจกรรมบังคับตามหลักสูตร)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๑. กิจกรรมแนะแนว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ด้านการศึกษา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ด้านอาชีพ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๓) ด้านส่วนตัวและสังคม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</a:tr>
              <a:tr h="1400718">
                <a:tc>
                  <a:txBody>
                    <a:bodyPr/>
                    <a:lstStyle/>
                    <a:p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๒. กิจกรรมนักเรียน</a:t>
                      </a:r>
                      <a:endParaRPr lang="en-US" sz="2800" b="1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ลูกเสือ เนตรนารี </a:t>
                      </a:r>
                      <a:r>
                        <a:rPr lang="th-TH" sz="2800" kern="1200" dirty="0" err="1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ยุว</a:t>
                      </a: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กาชาด </a:t>
                      </a:r>
                      <a: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/>
                      </a:r>
                      <a:b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kern="12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ผู้</a:t>
                      </a: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บำเพ็ญประโยชน์</a:t>
                      </a:r>
                      <a:endParaRPr lang="en-US" sz="2800" kern="1200" dirty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kern="1200" dirty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ชุมนุม ชมรม</a:t>
                      </a:r>
                      <a:endParaRPr lang="en-US" sz="2800" kern="1200" dirty="0">
                        <a:solidFill>
                          <a:schemeClr val="dk1"/>
                        </a:solidFill>
                        <a:effectLst/>
                        <a:latin typeface="Angsana New" panose="02020603050405020304" pitchFamily="18" charset="-34"/>
                        <a:ea typeface="Calibri" panose="020F0502020204030204" pitchFamily="34" charset="0"/>
                        <a:cs typeface="Angsana New" panose="02020603050405020304" pitchFamily="18" charset="-34"/>
                      </a:endParaRPr>
                    </a:p>
                  </a:txBody>
                  <a:tcPr marL="68580" marR="68580" marT="0" marB="0"/>
                </a:tc>
              </a:tr>
              <a:tr h="2434555">
                <a:tc>
                  <a:txBody>
                    <a:bodyPr/>
                    <a:lstStyle/>
                    <a:p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๓. กิจกรรมเพื่อสังคม</a:t>
                      </a:r>
                    </a:p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 และ</a:t>
                      </a:r>
                    </a:p>
                    <a:p>
                      <a:r>
                        <a:rPr lang="th-TH" sz="2800" b="1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สาธารณประโยชน์</a:t>
                      </a:r>
                      <a:endParaRPr lang="th-TH" sz="2800" b="1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๑) ร่วมด้วยช่วยกันสร้างสรรค์</a:t>
                      </a:r>
                      <a:b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</a:b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     สังคม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๒) เยาวชนนั้นไซร้คือพลังแผ่นดิน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๓) จิตอาสาพาสะอาด</a:t>
                      </a:r>
                      <a:endParaRPr lang="en-US" sz="2800" dirty="0" smtClean="0"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th-TH" sz="2800" dirty="0" smtClean="0">
                          <a:effectLst/>
                          <a:latin typeface="Angsana New" panose="02020603050405020304" pitchFamily="18" charset="-34"/>
                          <a:cs typeface="Angsana New" panose="02020603050405020304" pitchFamily="18" charset="-34"/>
                        </a:rPr>
                        <a:t>๔) ธนาคารความดี</a:t>
                      </a:r>
                      <a:endParaRPr lang="th-TH" sz="2800" dirty="0"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91445" marR="91445" marT="45706" marB="45706"/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18082498"/>
              </p:ext>
            </p:extLst>
          </p:nvPr>
        </p:nvGraphicFramePr>
        <p:xfrm>
          <a:off x="-15875" y="1097904"/>
          <a:ext cx="9144000" cy="5787480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3915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๒. สร้างเสริมสมรรถนะ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และการเรียนรู้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ด้านการสื่อสาร 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สนุกกับภาษาไทย 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English is Fun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มัคคุเทศก์น้อย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225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๕.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ด้านการคิด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และการพัฒนากรอบ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ความคิดแบบเปิดกว้าง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(Growth Mindset) 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หุ่นยนต์วิเศษ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ศิลปะสร้างสรรค์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มาเรียนรู้กันเถอะ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79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๖. พัฒนาความสามารถด้านการแก้ปัญหา 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การถกแถลง / ระดมความ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คิดเห็น / กระบวนการแก้ปัญหา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กลคณิตศาสตร์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วางอย่างไรให้เป็นชุด</a:t>
                      </a:r>
                    </a:p>
                  </a:txBody>
                  <a:tcPr marL="91445" marR="9144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60882832"/>
              </p:ext>
            </p:extLst>
          </p:nvPr>
        </p:nvGraphicFramePr>
        <p:xfrm>
          <a:off x="0" y="1196975"/>
          <a:ext cx="9144000" cy="5661026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95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2392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๒. สร้างเสริมสมรรถนะ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และการเรียนรู้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๗.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ด้านการใช้เทคโนโลยี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เที่ยวไกลไร้พรมแดน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การสร้างงานด้วยโปรแกรม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คอมพิวเตอร์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Virtual Field Trip</a:t>
                      </a: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67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๘. พัฒนาทักษะการเรียนรู้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ที่ส่งเสริมการเรียนรู้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๘ กลุ่มสาระการเรียนรู้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	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ฟุด ฟิด ฟอ ไฟ สไตล์ มูฟวี่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ภาษาอังกฤษ)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แยกฉันแล้วเธอจะได้อะไร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(แยกตัวประกอบคณิตศาสตร์)</a:t>
                      </a:r>
                      <a:b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นิทานหรรษา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(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นิทาน ๓ ภาษา)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2555710"/>
              </p:ext>
            </p:extLst>
          </p:nvPr>
        </p:nvGraphicFramePr>
        <p:xfrm>
          <a:off x="0" y="1124744"/>
          <a:ext cx="9144000" cy="5733257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866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710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๓. สร้างเสริมคุณลักษณะ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และค่านิยม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๙. ปลูกฝังค่านิยมและ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จิตสำนึกการทำ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ประโยชน์ต่อสังคม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มีจิตสาธารณะและ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การให้บริการ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ด้านต่าง ๆ ทั้งที่เป็น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ประโยชน์ต่อตนเอง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และต่อส่วนรวม 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นักสืบสายน้ำ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มือปราบขยะ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นักอนุรักษ์น้อย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พี่สอนน้อง / เพื่อนสอนเพื่อน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1475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๑๐. ปลูกฝังความรักชาติ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ศาสนา และ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พระมหากษัตริย์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ตามรอยพ่อ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โครงงานทำดีเพื่อพ่อ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เรียนรู้อุทยานราชภักดิ์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8961641"/>
              </p:ext>
            </p:extLst>
          </p:nvPr>
        </p:nvGraphicFramePr>
        <p:xfrm>
          <a:off x="0" y="1196975"/>
          <a:ext cx="9144000" cy="5661025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5835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28218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๓. สร้างเสริมคุณลักษณะ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และค่านิยม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๑๑. ปลูกฝังคุณธรรม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จริยธรรม (มีวินัย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ซื่อสัตย์ สุจริต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เสียสละ อดทน มุ่งมั่น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ในการทำงาน กตัญญู)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โครงงานคุณธรรม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ห้องน้ำสะอาด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ครอบครัวของฉัน</a:t>
                      </a: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D0D0"/>
                    </a:solidFill>
                  </a:tcPr>
                </a:tc>
              </a:tr>
              <a:tr h="22555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๑๒. ปลูกฝังความรัก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ความภาคภูมิใจ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ในความเป็นไทย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และหวงแหนสมบัติ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 ของชาติ</a:t>
                      </a:r>
                    </a:p>
                  </a:txBody>
                  <a:tcPr marL="91445" marR="9144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ภูมิใจในบ้านเกิด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สืบสานภูมิปัญญาท้องถิ่น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รักษ์ไทย รักษ์ถิ่น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สิทธิ์ฉันสิทธิ์เธอ 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4E9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9867806"/>
              </p:ext>
            </p:extLst>
          </p:nvPr>
        </p:nvGraphicFramePr>
        <p:xfrm>
          <a:off x="0" y="1124744"/>
          <a:ext cx="9144000" cy="5733257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3955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รายการกิจกรรม</a:t>
                      </a: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</a:tr>
              <a:tr h="27573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สร้างเสริมทักษะ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การทำงานการดำรงชีพ    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และทักษะชีวิต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๑๓. ตอบสนองความ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สนใจ ความถนัด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และความต้องการ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ของผู้เรียนตามความ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แตกต่างระหว่าง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บุคคล 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ร้องได้ ร้องดี ชีวีมีสุข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รวมศิลป์สร้างสรรค์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ชุมนุม ชมรมต่าง ๆ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แนะแนว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580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๑๔. ฝึกการทำงาน ทักษะ</a:t>
                      </a:r>
                      <a:b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ทางอาชีพ ทรัพย์สิน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ทางปัญญา อยู่อย่าง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พอเพียง และมีวินัย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  ทางการเงิน</a:t>
                      </a: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ออมสิน ออมทรัพย์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ร้อยลูกปัด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ถ่ายภาพมือโปร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๔) เกษตรอินทรีย์วิถีธรรมชาติ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๕) ตลาดนัดพอเพียง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กลุ่มกิจกรรม </a:t>
            </a:r>
            <a:r>
              <a:rPr lang="en-US" altLang="th-TH" smtClean="0"/>
              <a:t>“</a:t>
            </a:r>
            <a:r>
              <a:rPr lang="th-TH" altLang="th-TH" smtClean="0"/>
              <a:t>เพิ่มเวลารู้</a:t>
            </a:r>
            <a:r>
              <a:rPr lang="en-US" altLang="th-TH" smtClean="0"/>
              <a:t>”</a:t>
            </a:r>
            <a:endParaRPr lang="th-TH" altLang="th-TH" smtClean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44410660"/>
              </p:ext>
            </p:extLst>
          </p:nvPr>
        </p:nvGraphicFramePr>
        <p:xfrm>
          <a:off x="0" y="1124744"/>
          <a:ext cx="9144000" cy="5938862"/>
        </p:xfrm>
        <a:graphic>
          <a:graphicData uri="http://schemas.openxmlformats.org/drawingml/2006/table">
            <a:tbl>
              <a:tblPr/>
              <a:tblGrid>
                <a:gridCol w="3048000"/>
                <a:gridCol w="2605088"/>
                <a:gridCol w="3490912"/>
              </a:tblGrid>
              <a:tr h="648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กลุ่มกิจกรรม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รายการ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กิจกรรม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</a:txBody>
                  <a:tcPr marL="68584" marR="6858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BBB59"/>
                    </a:solidFill>
                  </a:tcPr>
                </a:tc>
              </a:tr>
              <a:tr h="24087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๔. สร้างเสริมทักษะ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 การทำงานการดำรงชีพ </a:t>
                      </a:r>
                      <a:b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</a:b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และทักษะชีวิต</a:t>
                      </a:r>
                      <a:endParaRPr kumimoji="0" lang="th-TH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๑๕. พัฒนาความสามารถ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ด้านการใช้ทักษะชีวิต </a:t>
                      </a: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การปรับตัวให้เหมาะสม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คู่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Buddy </a:t>
                      </a: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พี่รหัส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ว่ายน้ำ</a:t>
                      </a: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882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๑๖. สร้างเสริมสมรรถนะทางกาย</a:t>
                      </a: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๑) วันกีฬาครอบครัว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ea typeface="Cordia New" pitchFamily="34" charset="-34"/>
                        <a:cs typeface="Angsana New" pitchFamily="18" charset="-34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๒) 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Bike for Yourself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๓) กีฬาสากล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445" marR="91445" marT="45700" marB="457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59338" y="5211217"/>
            <a:ext cx="3600450" cy="954087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ทางวิชาการ  </a:t>
            </a:r>
            <a:r>
              <a:rPr lang="en-US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NT </a:t>
            </a:r>
            <a:r>
              <a:rPr lang="th-TH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,</a:t>
            </a:r>
            <a:r>
              <a:rPr lang="en-US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 O-NET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ไม่มีผลกระทบ            </a:t>
            </a:r>
          </a:p>
        </p:txBody>
      </p:sp>
      <p:cxnSp>
        <p:nvCxnSpPr>
          <p:cNvPr id="8" name="Elbow Connector 13"/>
          <p:cNvCxnSpPr/>
          <p:nvPr/>
        </p:nvCxnSpPr>
        <p:spPr>
          <a:xfrm rot="16200000" flipH="1">
            <a:off x="2123281" y="3284786"/>
            <a:ext cx="1008063" cy="0"/>
          </a:xfrm>
          <a:prstGeom prst="bentConnector3">
            <a:avLst>
              <a:gd name="adj1" fmla="val 50000"/>
            </a:avLst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859338" y="1577429"/>
            <a:ext cx="3600450" cy="1814513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ความสำเร็จของโครงการ</a:t>
            </a:r>
            <a:br>
              <a:rPr lang="th-TH" b="1" dirty="0">
                <a:solidFill>
                  <a:schemeClr val="tx1"/>
                </a:solidFill>
              </a:rPr>
            </a:br>
            <a:r>
              <a:rPr lang="th-TH" b="1" dirty="0">
                <a:solidFill>
                  <a:schemeClr val="tx1"/>
                </a:solidFill>
              </a:rPr>
              <a:t>“ลดเวลาเรียน  เพิ่มเวลารู้”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    ระหว่างภาคเรียน   ๒  ครั้ง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    หลังปิดภาคเรียน    ๑  ครั้ง</a:t>
            </a: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gray">
          <a:xfrm>
            <a:off x="468313" y="1629817"/>
            <a:ext cx="2590800" cy="1366837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35847" name="TextBox 39"/>
          <p:cNvSpPr txBox="1">
            <a:spLocks noChangeArrowheads="1"/>
          </p:cNvSpPr>
          <p:nvPr/>
        </p:nvSpPr>
        <p:spPr bwMode="auto">
          <a:xfrm>
            <a:off x="698500" y="1713954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sp>
        <p:nvSpPr>
          <p:cNvPr id="21" name="AutoShape 6"/>
          <p:cNvSpPr>
            <a:spLocks noChangeArrowheads="1"/>
          </p:cNvSpPr>
          <p:nvPr/>
        </p:nvSpPr>
        <p:spPr bwMode="gray">
          <a:xfrm>
            <a:off x="1387475" y="3788817"/>
            <a:ext cx="2536825" cy="1216025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000798"/>
              </a:gs>
              <a:gs pos="50000">
                <a:srgbClr val="000798">
                  <a:gamma/>
                  <a:tint val="69804"/>
                  <a:invGamma/>
                </a:srgbClr>
              </a:gs>
              <a:gs pos="100000">
                <a:srgbClr val="000798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การวัด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และประเมินผล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85838" y="4060279"/>
            <a:ext cx="762000" cy="665163"/>
            <a:chOff x="1110" y="2656"/>
            <a:chExt cx="1549" cy="1351"/>
          </a:xfrm>
        </p:grpSpPr>
        <p:sp>
          <p:nvSpPr>
            <p:cNvPr id="3585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3585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5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๓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4859338" y="3831679"/>
            <a:ext cx="3600450" cy="955675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การประเมินผลสัมฤทธิ์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ของผู้เรียน</a:t>
            </a:r>
          </a:p>
        </p:txBody>
      </p:sp>
      <p:grpSp>
        <p:nvGrpSpPr>
          <p:cNvPr id="3" name="กลุ่ม 26"/>
          <p:cNvGrpSpPr>
            <a:grpSpLocks/>
          </p:cNvGrpSpPr>
          <p:nvPr/>
        </p:nvGrpSpPr>
        <p:grpSpPr bwMode="auto">
          <a:xfrm>
            <a:off x="3924300" y="2564854"/>
            <a:ext cx="863600" cy="3313113"/>
            <a:chOff x="3923928" y="2132856"/>
            <a:chExt cx="864096" cy="3312368"/>
          </a:xfrm>
        </p:grpSpPr>
        <p:cxnSp>
          <p:nvCxnSpPr>
            <p:cNvPr id="18" name="ตัวเชื่อมต่อตรง 17"/>
            <p:cNvCxnSpPr/>
            <p:nvPr/>
          </p:nvCxnSpPr>
          <p:spPr>
            <a:xfrm>
              <a:off x="4284498" y="2132856"/>
              <a:ext cx="0" cy="3312368"/>
            </a:xfrm>
            <a:prstGeom prst="line">
              <a:avLst/>
            </a:prstGeom>
            <a:ln w="38100">
              <a:solidFill>
                <a:srgbClr val="080808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ลูกศรเชื่อมต่อแบบตรง 19"/>
            <p:cNvCxnSpPr/>
            <p:nvPr/>
          </p:nvCxnSpPr>
          <p:spPr>
            <a:xfrm>
              <a:off x="4284498" y="2132856"/>
              <a:ext cx="503526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ลูกศรเชื่อมต่อแบบตรง 21"/>
            <p:cNvCxnSpPr/>
            <p:nvPr/>
          </p:nvCxnSpPr>
          <p:spPr>
            <a:xfrm>
              <a:off x="4284498" y="3861255"/>
              <a:ext cx="503526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ลูกศรเชื่อมต่อแบบตรง 22"/>
            <p:cNvCxnSpPr/>
            <p:nvPr/>
          </p:nvCxnSpPr>
          <p:spPr>
            <a:xfrm>
              <a:off x="4284498" y="5445224"/>
              <a:ext cx="503526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ตัวเชื่อมต่อตรง 25"/>
            <p:cNvCxnSpPr/>
            <p:nvPr/>
          </p:nvCxnSpPr>
          <p:spPr>
            <a:xfrm>
              <a:off x="3923928" y="3861255"/>
              <a:ext cx="432048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043608" y="484981"/>
            <a:ext cx="6172200" cy="639763"/>
          </a:xfrm>
        </p:spPr>
        <p:txBody>
          <a:bodyPr/>
          <a:lstStyle/>
          <a:p>
            <a:r>
              <a:rPr lang="th-TH" sz="3200" dirty="0" smtClean="0"/>
              <a:t>การวัดและประเมินผล กลุ่มกิจกรรม </a:t>
            </a:r>
            <a:r>
              <a:rPr lang="th-TH" sz="3200" dirty="0" smtClean="0">
                <a:solidFill>
                  <a:srgbClr val="C00000"/>
                </a:solidFill>
              </a:rPr>
              <a:t>“เพิ่มเวลารู้”</a:t>
            </a:r>
            <a:endParaRPr lang="th-TH" sz="3200" dirty="0">
              <a:solidFill>
                <a:srgbClr val="C0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967288"/>
          </a:xfrm>
        </p:spPr>
        <p:txBody>
          <a:bodyPr/>
          <a:lstStyle/>
          <a:p>
            <a:pPr>
              <a:lnSpc>
                <a:spcPct val="100000"/>
              </a:lnSpc>
              <a:buNone/>
            </a:pPr>
            <a:r>
              <a:rPr lang="th-TH" dirty="0" smtClean="0">
                <a:solidFill>
                  <a:srgbClr val="0000CC"/>
                </a:solidFill>
              </a:rPr>
              <a:t>		๑. </a:t>
            </a:r>
            <a:r>
              <a:rPr lang="th-TH" dirty="0" smtClean="0"/>
              <a:t>หมวดที่ ๑ </a:t>
            </a:r>
            <a:r>
              <a:rPr lang="th-TH" b="0" dirty="0" smtClean="0">
                <a:solidFill>
                  <a:srgbClr val="0000CC"/>
                </a:solidFill>
              </a:rPr>
              <a:t>กิจกรรมพัฒนาผู้เรียน ที่จัดเป็นกิจกรรมลดเวลาเรียน </a:t>
            </a:r>
            <a:br>
              <a:rPr lang="th-TH" b="0" dirty="0" smtClean="0">
                <a:solidFill>
                  <a:srgbClr val="0000CC"/>
                </a:solidFill>
              </a:rPr>
            </a:br>
            <a:r>
              <a:rPr lang="th-TH" b="0" dirty="0" smtClean="0">
                <a:solidFill>
                  <a:srgbClr val="0000CC"/>
                </a:solidFill>
              </a:rPr>
              <a:t>                      เพิ่มเวลารู้ บังคับตามหลักสูตรให้ตัดสินผลการประเมิน     </a:t>
            </a:r>
          </a:p>
          <a:p>
            <a:pPr>
              <a:lnSpc>
                <a:spcPct val="100000"/>
              </a:lnSpc>
              <a:buNone/>
            </a:pPr>
            <a:r>
              <a:rPr lang="th-TH" b="0" dirty="0" smtClean="0">
                <a:solidFill>
                  <a:srgbClr val="0000CC"/>
                </a:solidFill>
              </a:rPr>
              <a:t>			เป็น  </a:t>
            </a:r>
            <a:r>
              <a:rPr lang="en-US" b="0" dirty="0" smtClean="0">
                <a:solidFill>
                  <a:srgbClr val="00B050"/>
                </a:solidFill>
              </a:rPr>
              <a:t>“</a:t>
            </a:r>
            <a:r>
              <a:rPr lang="th-TH" b="0" dirty="0" smtClean="0">
                <a:solidFill>
                  <a:srgbClr val="00B050"/>
                </a:solidFill>
              </a:rPr>
              <a:t>ผ่าน</a:t>
            </a:r>
            <a:r>
              <a:rPr lang="en-US" b="0" dirty="0" smtClean="0">
                <a:solidFill>
                  <a:srgbClr val="00B050"/>
                </a:solidFill>
              </a:rPr>
              <a:t>”</a:t>
            </a:r>
            <a:r>
              <a:rPr lang="th-TH" b="0" dirty="0" smtClean="0">
                <a:solidFill>
                  <a:srgbClr val="00B050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และ  </a:t>
            </a:r>
            <a:r>
              <a:rPr lang="en-US" b="0" dirty="0" smtClean="0">
                <a:solidFill>
                  <a:srgbClr val="FF0000"/>
                </a:solidFill>
              </a:rPr>
              <a:t>“</a:t>
            </a:r>
            <a:r>
              <a:rPr lang="th-TH" b="0" dirty="0" smtClean="0">
                <a:solidFill>
                  <a:srgbClr val="FF0000"/>
                </a:solidFill>
              </a:rPr>
              <a:t>ไม่ผ่าน</a:t>
            </a:r>
            <a:r>
              <a:rPr lang="en-US" b="0" dirty="0" smtClean="0">
                <a:solidFill>
                  <a:srgbClr val="FF0000"/>
                </a:solidFill>
              </a:rPr>
              <a:t>”</a:t>
            </a:r>
            <a:endParaRPr lang="en-US" b="0" dirty="0" smtClean="0">
              <a:solidFill>
                <a:srgbClr val="0000CC"/>
              </a:solidFill>
            </a:endParaRPr>
          </a:p>
          <a:p>
            <a:pPr>
              <a:lnSpc>
                <a:spcPct val="100000"/>
              </a:lnSpc>
              <a:buNone/>
            </a:pPr>
            <a:r>
              <a:rPr lang="th-TH" dirty="0" smtClean="0">
                <a:solidFill>
                  <a:srgbClr val="0000CC"/>
                </a:solidFill>
              </a:rPr>
              <a:t>		๒. </a:t>
            </a:r>
            <a:r>
              <a:rPr lang="th-TH" dirty="0" smtClean="0"/>
              <a:t>หมวดที่ ๒ – ๔ </a:t>
            </a:r>
            <a:r>
              <a:rPr lang="th-TH" b="0" dirty="0" smtClean="0">
                <a:solidFill>
                  <a:srgbClr val="0000CC"/>
                </a:solidFill>
              </a:rPr>
              <a:t>กิจกรรมสร้างเสริม สมรรถนะและการเรียนรู้</a:t>
            </a:r>
            <a:r>
              <a:rPr lang="en-US" b="0" dirty="0" smtClean="0">
                <a:solidFill>
                  <a:srgbClr val="0000CC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 		คุณลักษณะและค่านิยม</a:t>
            </a:r>
            <a:r>
              <a:rPr lang="en-US" b="0" dirty="0" smtClean="0">
                <a:solidFill>
                  <a:srgbClr val="0000CC"/>
                </a:solidFill>
              </a:rPr>
              <a:t>  </a:t>
            </a:r>
            <a:r>
              <a:rPr lang="th-TH" b="0" dirty="0" smtClean="0">
                <a:solidFill>
                  <a:srgbClr val="0000CC"/>
                </a:solidFill>
              </a:rPr>
              <a:t>ทักษะการทำงาน การดำรงชีพ		และทักษะชีวิต  ให้ประเมินผล</a:t>
            </a:r>
            <a:r>
              <a:rPr lang="th-TH" b="0" dirty="0" smtClean="0">
                <a:solidFill>
                  <a:srgbClr val="FF0000"/>
                </a:solidFill>
              </a:rPr>
              <a:t>ความก้าวหน้าพัฒนาการ		ของนักเรียนเป็นรายบุคคล </a:t>
            </a:r>
            <a:r>
              <a:rPr lang="th-TH" b="0" dirty="0" smtClean="0">
                <a:solidFill>
                  <a:srgbClr val="0000CC"/>
                </a:solidFill>
              </a:rPr>
              <a:t>และประเมิน</a:t>
            </a:r>
            <a:r>
              <a:rPr lang="th-TH" b="0" dirty="0" smtClean="0">
                <a:solidFill>
                  <a:srgbClr val="FF0000"/>
                </a:solidFill>
              </a:rPr>
              <a:t>ความพึงพอใจ		</a:t>
            </a:r>
            <a:r>
              <a:rPr lang="th-TH" b="0" dirty="0" smtClean="0">
                <a:solidFill>
                  <a:srgbClr val="0000CC"/>
                </a:solidFill>
              </a:rPr>
              <a:t>บันทึกผลการประเมินเป็นแฟ้มสะสมงาน (</a:t>
            </a:r>
            <a:r>
              <a:rPr lang="en-US" b="0" dirty="0" smtClean="0">
                <a:solidFill>
                  <a:srgbClr val="0000CC"/>
                </a:solidFill>
              </a:rPr>
              <a:t>Portfolio</a:t>
            </a:r>
            <a:r>
              <a:rPr lang="th-TH" b="0" dirty="0" smtClean="0">
                <a:solidFill>
                  <a:srgbClr val="0000CC"/>
                </a:solidFill>
              </a:rPr>
              <a:t>)    </a:t>
            </a:r>
          </a:p>
          <a:p>
            <a:endParaRPr lang="th-TH" sz="3600" b="0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484981"/>
            <a:ext cx="6172200" cy="639763"/>
          </a:xfrm>
        </p:spPr>
        <p:txBody>
          <a:bodyPr/>
          <a:lstStyle/>
          <a:p>
            <a:pPr>
              <a:lnSpc>
                <a:spcPts val="2600"/>
              </a:lnSpc>
            </a:pPr>
            <a:r>
              <a:rPr lang="th-TH" sz="2800" dirty="0" smtClean="0"/>
              <a:t>ตัวอย่างการวัดและประเมินผล</a:t>
            </a:r>
            <a:br>
              <a:rPr lang="th-TH" sz="2800" dirty="0" smtClean="0"/>
            </a:br>
            <a:r>
              <a:rPr lang="th-TH" sz="2800" dirty="0" smtClean="0"/>
              <a:t>การจัดกิจกรรม “ลดเวลาเรียน เพิ่มเวลารู้”</a:t>
            </a:r>
            <a:endParaRPr lang="th-TH" sz="2800" dirty="0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01530617"/>
              </p:ext>
            </p:extLst>
          </p:nvPr>
        </p:nvGraphicFramePr>
        <p:xfrm>
          <a:off x="467544" y="1457488"/>
          <a:ext cx="8136904" cy="4896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03663"/>
                <a:gridCol w="2364570"/>
                <a:gridCol w="3268671"/>
              </a:tblGrid>
              <a:tr h="4428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ประเด็นการวัดและประเมินผล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วิธีการวัดและประเมินผล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เครื่องมือวัดและประเมินผล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</a:tr>
              <a:tr h="84883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การทำงานเป็นทีม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สังเกตพฤติกรรมการปฏิบัติ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แบบประเมินพฤติกรรมการปฏิบัติ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เกณฑ์คุณภาพ (</a:t>
                      </a:r>
                      <a:r>
                        <a:rPr lang="en-US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Rubric)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1487969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ทักษะการแก้ปัญหา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ตรวจผลงาน การ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ปฏิบัติงาน</a:t>
                      </a:r>
                      <a:r>
                        <a:rPr lang="en-US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สอบถามความพึงพอใจ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ในการร่วมกิจกรรมของ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นักเรียน ครู ผู้ปกครอง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แบบประเมินประเมินผลงาน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เกณฑ์คุณภาพ (</a:t>
                      </a:r>
                      <a:r>
                        <a:rPr lang="en-US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Rubric)</a:t>
                      </a:r>
                    </a:p>
                    <a:p>
                      <a:pPr indent="-6858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-  แบบประเมินความพึงพอใจ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indent="-6858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ในการร่วมกิจกรรม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743985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ทักษะการคิดวิเคราะห์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ตรวจผลงาน (ภารงาน/ชิ้นงาน)</a:t>
                      </a:r>
                      <a:endParaRPr lang="en-US" sz="220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แบบประเมินประเมินผลงาน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เกณฑ์คุณภาพ (</a:t>
                      </a:r>
                      <a:r>
                        <a:rPr lang="en-US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Rubric)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  <a:tr h="1372909">
                <a:tc>
                  <a:txBody>
                    <a:bodyPr/>
                    <a:lstStyle/>
                    <a:p>
                      <a:pPr indent="7620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คุณธรรม จริยธรรม 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indent="7620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(มีวินัย ซื่อสัตย์ สุจริต เสียสละ อดทน มุ่งมั่นในการทำงาน กตัญญู</a:t>
                      </a:r>
                      <a:r>
                        <a:rPr lang="th-TH" sz="2200" dirty="0" smtClean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สังเกตพฤติกรรมการปฏิบัติ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thaiDist"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สอบถามความพึงพอใจ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ในการร่วมกิจกรรมของ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>
                        <a:spcAft>
                          <a:spcPts val="0"/>
                        </a:spcAft>
                        <a:tabLst>
                          <a:tab pos="685800" algn="l"/>
                        </a:tabLs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นักเรียน ครู ผู้ปกครอง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แบบประเมินพฤติกรรมการปฏิบัติ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เกณฑ์คุณภาพ (</a:t>
                      </a:r>
                      <a:r>
                        <a:rPr lang="en-US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Rubric)</a:t>
                      </a:r>
                    </a:p>
                    <a:p>
                      <a:pPr marL="342900" lvl="0" indent="-342900" algn="thaiDist">
                        <a:spcAft>
                          <a:spcPts val="0"/>
                        </a:spcAft>
                        <a:buFont typeface="Cordia New"/>
                        <a:buChar char="-"/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แบบประเมินความพึงพอใจ</a:t>
                      </a:r>
                      <a:endParaRPr lang="en-US" sz="2200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111760" algn="thaiDist">
                        <a:spcAft>
                          <a:spcPts val="0"/>
                        </a:spcAft>
                      </a:pPr>
                      <a:r>
                        <a:rPr lang="th-TH" sz="2200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ในการร่วมกิจกรรม</a:t>
                      </a:r>
                      <a:endParaRPr lang="en-US" sz="2200" dirty="0">
                        <a:effectLst/>
                        <a:latin typeface="Angsana New" pitchFamily="18" charset="-34"/>
                        <a:ea typeface="Times New Roman"/>
                        <a:cs typeface="Angsana New" pitchFamily="18" charset="-34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การลดเวลาเรียน เพิ่มเวลารู้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95963" y="2902545"/>
            <a:ext cx="1439862" cy="523875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 err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สพป.</a:t>
            </a:r>
            <a:r>
              <a:rPr lang="en-US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/</a:t>
            </a:r>
            <a:r>
              <a:rPr lang="th-TH" b="1" dirty="0" err="1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สพ</a:t>
            </a:r>
            <a:r>
              <a:rPr lang="th-TH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ม.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95963" y="1977032"/>
            <a:ext cx="1439862" cy="522288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dirty="0">
                <a:solidFill>
                  <a:schemeClr val="tx1"/>
                </a:solidFill>
              </a:rPr>
              <a:t>สถานศึกษา</a:t>
            </a:r>
          </a:p>
        </p:txBody>
      </p:sp>
      <p:cxnSp>
        <p:nvCxnSpPr>
          <p:cNvPr id="8" name="Elbow Connector 13"/>
          <p:cNvCxnSpPr/>
          <p:nvPr/>
        </p:nvCxnSpPr>
        <p:spPr>
          <a:xfrm rot="16200000" flipH="1">
            <a:off x="1619697" y="3140944"/>
            <a:ext cx="1008063" cy="0"/>
          </a:xfrm>
          <a:prstGeom prst="bentConnector3">
            <a:avLst>
              <a:gd name="adj1" fmla="val 50000"/>
            </a:avLst>
          </a:prstGeom>
          <a:ln w="38100">
            <a:solidFill>
              <a:srgbClr val="080808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795963" y="3912195"/>
            <a:ext cx="1439862" cy="522287"/>
          </a:xfrm>
          <a:prstGeom prst="rect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b="1" dirty="0">
                <a:solidFill>
                  <a:schemeClr val="tx1"/>
                </a:solidFill>
              </a:rPr>
              <a:t>สพฐ.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gray">
          <a:xfrm>
            <a:off x="468313" y="1464270"/>
            <a:ext cx="2590800" cy="1366837"/>
          </a:xfrm>
          <a:prstGeom prst="chevron">
            <a:avLst>
              <a:gd name="adj" fmla="val 17842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38100">
            <a:solidFill>
              <a:srgbClr val="EAEAEA"/>
            </a:solidFill>
            <a:miter lim="800000"/>
            <a:headEnd/>
            <a:tailEnd/>
          </a:ln>
          <a:effectLst>
            <a:outerShdw dist="109250" dir="3267739" algn="ctr" rotWithShape="0">
              <a:srgbClr val="333333">
                <a:alpha val="50000"/>
              </a:srgbClr>
            </a:outerShdw>
          </a:effectLst>
        </p:spPr>
        <p:txBody>
          <a:bodyPr anchor="ctr">
            <a:spAutoFit/>
          </a:bodyPr>
          <a:lstStyle/>
          <a:p>
            <a:pPr eaLnBrk="1" hangingPunct="1">
              <a:defRPr/>
            </a:pPr>
            <a:endParaRPr lang="th-TH" dirty="0"/>
          </a:p>
        </p:txBody>
      </p:sp>
      <p:sp>
        <p:nvSpPr>
          <p:cNvPr id="36872" name="TextBox 39"/>
          <p:cNvSpPr txBox="1">
            <a:spLocks noChangeArrowheads="1"/>
          </p:cNvSpPr>
          <p:nvPr/>
        </p:nvSpPr>
        <p:spPr bwMode="auto">
          <a:xfrm>
            <a:off x="698500" y="1548407"/>
            <a:ext cx="2198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/>
            <a:r>
              <a:rPr lang="th-TH" altLang="th-TH" sz="3600" b="1"/>
              <a:t>การลดเวลาเรียน</a:t>
            </a:r>
          </a:p>
          <a:p>
            <a:pPr algn="ctr" eaLnBrk="1" hangingPunct="1"/>
            <a:r>
              <a:rPr lang="th-TH" altLang="th-TH" sz="3600" b="1"/>
              <a:t>เพิ่มเวลารู้</a:t>
            </a:r>
            <a:endParaRPr lang="en-US" altLang="th-TH" sz="3600" b="1"/>
          </a:p>
        </p:txBody>
      </p:sp>
      <p:sp>
        <p:nvSpPr>
          <p:cNvPr id="18" name="AutoShape 6"/>
          <p:cNvSpPr>
            <a:spLocks noChangeArrowheads="1"/>
          </p:cNvSpPr>
          <p:nvPr/>
        </p:nvSpPr>
        <p:spPr bwMode="gray">
          <a:xfrm>
            <a:off x="2654300" y="2975570"/>
            <a:ext cx="2422525" cy="1749425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rgbClr val="000458"/>
              </a:gs>
              <a:gs pos="50000">
                <a:srgbClr val="363A86"/>
              </a:gs>
              <a:gs pos="100000">
                <a:srgbClr val="000458"/>
              </a:gs>
            </a:gsLst>
            <a:lin ang="2700000" scaled="1"/>
          </a:gradFill>
          <a:ln w="254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auto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การทบทวน</a:t>
            </a:r>
            <a:b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th-TH" sz="3200" kern="0" dirty="0">
                <a:solidFill>
                  <a:srgbClr val="FFFFFF"/>
                </a:solidFill>
                <a:latin typeface="AngsanaDSE" pitchFamily="18" charset="0"/>
              </a:rPr>
              <a:t>หลังการปฏิบัติ 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  <a:p>
            <a:pPr algn="ctr" fontAlgn="auto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kern="0" dirty="0">
                <a:solidFill>
                  <a:srgbClr val="FFFFFF"/>
                </a:solidFill>
                <a:latin typeface="AngsanaDSE" pitchFamily="18" charset="0"/>
              </a:rPr>
              <a:t>After Action Review</a:t>
            </a:r>
            <a:br>
              <a:rPr lang="en-US" sz="3200" kern="0" dirty="0">
                <a:solidFill>
                  <a:srgbClr val="FFFFFF"/>
                </a:solidFill>
                <a:latin typeface="AngsanaDSE" pitchFamily="18" charset="0"/>
              </a:rPr>
            </a:br>
            <a:r>
              <a:rPr lang="en-US" kern="0" dirty="0">
                <a:solidFill>
                  <a:srgbClr val="FFFFFF"/>
                </a:solidFill>
                <a:latin typeface="AngsanaDSE" pitchFamily="18" charset="0"/>
              </a:rPr>
              <a:t>(AAR)</a:t>
            </a:r>
            <a:endParaRPr lang="en-US" sz="3200" kern="0" dirty="0">
              <a:solidFill>
                <a:srgbClr val="FFFFFF"/>
              </a:solidFill>
              <a:latin typeface="AngsanaDSE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763688" y="3645024"/>
            <a:ext cx="762000" cy="665163"/>
            <a:chOff x="1110" y="2656"/>
            <a:chExt cx="1549" cy="1351"/>
          </a:xfrm>
        </p:grpSpPr>
        <p:sp>
          <p:nvSpPr>
            <p:cNvPr id="3688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3688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th-TH" altLang="th-TH"/>
            </a:p>
          </p:txBody>
        </p:sp>
        <p:sp>
          <p:nvSpPr>
            <p:cNvPr id="22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eaLnBrk="1" hangingPunct="1">
                <a:defRPr/>
              </a:pPr>
              <a:r>
                <a:rPr lang="th-TH" sz="4400" dirty="0"/>
                <a:t>๔</a:t>
              </a:r>
            </a:p>
          </p:txBody>
        </p:sp>
      </p:grpSp>
      <p:sp>
        <p:nvSpPr>
          <p:cNvPr id="36875" name="TextBox 37"/>
          <p:cNvSpPr txBox="1">
            <a:spLocks noChangeArrowheads="1"/>
          </p:cNvSpPr>
          <p:nvPr/>
        </p:nvSpPr>
        <p:spPr bwMode="auto">
          <a:xfrm>
            <a:off x="7380288" y="2013545"/>
            <a:ext cx="13700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2400">
                <a:solidFill>
                  <a:srgbClr val="080808"/>
                </a:solidFill>
              </a:rPr>
              <a:t>สัปดาห์ละครั้ง</a:t>
            </a:r>
          </a:p>
        </p:txBody>
      </p:sp>
      <p:sp>
        <p:nvSpPr>
          <p:cNvPr id="36876" name="TextBox 41"/>
          <p:cNvSpPr txBox="1">
            <a:spLocks noChangeArrowheads="1"/>
          </p:cNvSpPr>
          <p:nvPr/>
        </p:nvSpPr>
        <p:spPr bwMode="auto">
          <a:xfrm>
            <a:off x="7380288" y="2918420"/>
            <a:ext cx="1177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2400">
                <a:solidFill>
                  <a:srgbClr val="080808"/>
                </a:solidFill>
              </a:rPr>
              <a:t>เดือนละครั้ง</a:t>
            </a:r>
          </a:p>
        </p:txBody>
      </p:sp>
      <p:sp>
        <p:nvSpPr>
          <p:cNvPr id="36877" name="TextBox 42"/>
          <p:cNvSpPr txBox="1">
            <a:spLocks noChangeArrowheads="1"/>
          </p:cNvSpPr>
          <p:nvPr/>
        </p:nvSpPr>
        <p:spPr bwMode="auto">
          <a:xfrm>
            <a:off x="7380288" y="3882032"/>
            <a:ext cx="14827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/>
            <a:r>
              <a:rPr lang="th-TH" altLang="th-TH" sz="2400">
                <a:solidFill>
                  <a:srgbClr val="080808"/>
                </a:solidFill>
              </a:rPr>
              <a:t>ภาคเรียนละครั้ง</a:t>
            </a:r>
          </a:p>
        </p:txBody>
      </p:sp>
      <p:cxnSp>
        <p:nvCxnSpPr>
          <p:cNvPr id="45" name="ตัวเชื่อมต่อตรง 44"/>
          <p:cNvCxnSpPr/>
          <p:nvPr/>
        </p:nvCxnSpPr>
        <p:spPr>
          <a:xfrm>
            <a:off x="7235825" y="2345332"/>
            <a:ext cx="1404938" cy="0"/>
          </a:xfrm>
          <a:prstGeom prst="line">
            <a:avLst/>
          </a:prstGeom>
          <a:ln w="19050"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ตัวเชื่อมต่อตรง 45"/>
          <p:cNvCxnSpPr/>
          <p:nvPr/>
        </p:nvCxnSpPr>
        <p:spPr>
          <a:xfrm>
            <a:off x="7235825" y="3267670"/>
            <a:ext cx="1404938" cy="0"/>
          </a:xfrm>
          <a:prstGeom prst="line">
            <a:avLst/>
          </a:prstGeom>
          <a:ln w="19050"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ตรง 46"/>
          <p:cNvCxnSpPr/>
          <p:nvPr/>
        </p:nvCxnSpPr>
        <p:spPr>
          <a:xfrm>
            <a:off x="7235825" y="4228107"/>
            <a:ext cx="1404938" cy="0"/>
          </a:xfrm>
          <a:prstGeom prst="line">
            <a:avLst/>
          </a:prstGeom>
          <a:ln w="19050">
            <a:solidFill>
              <a:schemeClr val="bg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2484438" y="4780557"/>
            <a:ext cx="6119812" cy="15287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457200" indent="-457200" eaLnBrk="1" hangingPunct="1">
              <a:lnSpc>
                <a:spcPts val="2800"/>
              </a:lnSpc>
              <a:defRPr/>
            </a:pPr>
            <a:r>
              <a:rPr lang="th-TH" dirty="0">
                <a:solidFill>
                  <a:srgbClr val="080808"/>
                </a:solidFill>
              </a:rPr>
              <a:t> </a:t>
            </a:r>
            <a:r>
              <a:rPr lang="en-US" dirty="0">
                <a:solidFill>
                  <a:srgbClr val="080808"/>
                </a:solidFill>
              </a:rPr>
              <a:t>- </a:t>
            </a:r>
            <a:r>
              <a:rPr lang="th-TH" dirty="0">
                <a:solidFill>
                  <a:srgbClr val="080808"/>
                </a:solidFill>
              </a:rPr>
              <a:t>ดำเนินการทันทีหลังปิดภาคเรียน</a:t>
            </a:r>
          </a:p>
          <a:p>
            <a:pPr marL="457200" indent="-457200" eaLnBrk="1" hangingPunct="1">
              <a:lnSpc>
                <a:spcPts val="2800"/>
              </a:lnSpc>
              <a:defRPr/>
            </a:pPr>
            <a:r>
              <a:rPr lang="th-TH" dirty="0">
                <a:solidFill>
                  <a:srgbClr val="080808"/>
                </a:solidFill>
              </a:rPr>
              <a:t> </a:t>
            </a:r>
            <a:r>
              <a:rPr lang="en-US" dirty="0">
                <a:solidFill>
                  <a:srgbClr val="080808"/>
                </a:solidFill>
              </a:rPr>
              <a:t>- </a:t>
            </a:r>
            <a:r>
              <a:rPr lang="th-TH" dirty="0">
                <a:solidFill>
                  <a:srgbClr val="080808"/>
                </a:solidFill>
              </a:rPr>
              <a:t>ศึกษารูปแบบการจัดการของโรงเรียนที่ประสบความสำเร็จ</a:t>
            </a:r>
          </a:p>
          <a:p>
            <a:pPr eaLnBrk="1" hangingPunct="1">
              <a:lnSpc>
                <a:spcPts val="2800"/>
              </a:lnSpc>
              <a:defRPr/>
            </a:pPr>
            <a:r>
              <a:rPr lang="th-TH" dirty="0">
                <a:solidFill>
                  <a:srgbClr val="080808"/>
                </a:solidFill>
              </a:rPr>
              <a:t>    เพื่อขยายไปยังโรงเรียนที่เหลือต่อไป</a:t>
            </a:r>
          </a:p>
          <a:p>
            <a:pPr marL="457200" indent="-457200" eaLnBrk="1" hangingPunct="1">
              <a:lnSpc>
                <a:spcPts val="2800"/>
              </a:lnSpc>
              <a:defRPr/>
            </a:pPr>
            <a:r>
              <a:rPr lang="th-TH" dirty="0">
                <a:solidFill>
                  <a:srgbClr val="080808"/>
                </a:solidFill>
              </a:rPr>
              <a:t> </a:t>
            </a:r>
            <a:r>
              <a:rPr lang="en-US" dirty="0">
                <a:solidFill>
                  <a:srgbClr val="080808"/>
                </a:solidFill>
              </a:rPr>
              <a:t>- </a:t>
            </a:r>
            <a:r>
              <a:rPr lang="th-TH" dirty="0">
                <a:solidFill>
                  <a:srgbClr val="080808"/>
                </a:solidFill>
              </a:rPr>
              <a:t>รวบรวมปัญหา / ข้อขัดข้อง เพื่อหาทางแก้ไขต่อไป</a:t>
            </a:r>
          </a:p>
        </p:txBody>
      </p:sp>
      <p:cxnSp>
        <p:nvCxnSpPr>
          <p:cNvPr id="27" name="ตัวเชื่อมต่อตรง 26"/>
          <p:cNvCxnSpPr/>
          <p:nvPr/>
        </p:nvCxnSpPr>
        <p:spPr>
          <a:xfrm>
            <a:off x="5435600" y="3809007"/>
            <a:ext cx="0" cy="36036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" name="กลุ่ม 52"/>
          <p:cNvGrpSpPr>
            <a:grpSpLocks/>
          </p:cNvGrpSpPr>
          <p:nvPr/>
        </p:nvGrpSpPr>
        <p:grpSpPr bwMode="auto">
          <a:xfrm>
            <a:off x="5076825" y="2289670"/>
            <a:ext cx="719138" cy="1868586"/>
            <a:chOff x="5076825" y="2383431"/>
            <a:chExt cx="719311" cy="1868137"/>
          </a:xfrm>
        </p:grpSpPr>
        <p:cxnSp>
          <p:nvCxnSpPr>
            <p:cNvPr id="10" name="Elbow Connector 34"/>
            <p:cNvCxnSpPr>
              <a:stCxn id="18" idx="3"/>
              <a:endCxn id="7" idx="1"/>
            </p:cNvCxnSpPr>
            <p:nvPr/>
          </p:nvCxnSpPr>
          <p:spPr bwMode="auto">
            <a:xfrm flipV="1">
              <a:off x="5076825" y="2383431"/>
              <a:ext cx="719311" cy="1611720"/>
            </a:xfrm>
            <a:prstGeom prst="bentConnector3">
              <a:avLst>
                <a:gd name="adj1" fmla="val 50000"/>
              </a:avLst>
            </a:prstGeom>
            <a:ln w="38100">
              <a:solidFill>
                <a:srgbClr val="080808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5435686" y="3285013"/>
              <a:ext cx="360450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5435686" y="4251568"/>
              <a:ext cx="360450" cy="0"/>
            </a:xfrm>
            <a:prstGeom prst="straightConnector1">
              <a:avLst/>
            </a:prstGeom>
            <a:ln w="3810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251520" y="116632"/>
            <a:ext cx="8640960" cy="6624736"/>
          </a:xfrm>
          <a:prstGeom prst="roundRect">
            <a:avLst>
              <a:gd name="adj" fmla="val 7396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4665" y="1280244"/>
            <a:ext cx="6135687" cy="524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467961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rgbClr val="C00000"/>
                </a:solidFill>
              </a:rPr>
              <a:t>แนวทางการบริหารจัดการ “ลดเวลาเรียน เพิ่มเวลารู้</a:t>
            </a:r>
            <a:r>
              <a:rPr lang="th-TH" sz="3200" b="1" dirty="0" smtClean="0">
                <a:solidFill>
                  <a:srgbClr val="C00000"/>
                </a:solidFill>
              </a:rPr>
              <a:t>”</a:t>
            </a:r>
            <a:endParaRPr lang="en-US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61046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172200" cy="639763"/>
          </a:xfrm>
        </p:spPr>
        <p:txBody>
          <a:bodyPr/>
          <a:lstStyle/>
          <a:p>
            <a:r>
              <a:rPr lang="th-TH" sz="4800" dirty="0" smtClean="0"/>
              <a:t>         บทบาทของครู</a:t>
            </a:r>
            <a:endParaRPr lang="th-TH" sz="480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412875"/>
            <a:ext cx="8363272" cy="496728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b="0" dirty="0" smtClean="0">
                <a:solidFill>
                  <a:srgbClr val="000099"/>
                </a:solidFill>
              </a:rPr>
              <a:t> </a:t>
            </a:r>
            <a:r>
              <a:rPr lang="th-TH" sz="3500" b="0" dirty="0" smtClean="0">
                <a:solidFill>
                  <a:srgbClr val="000099"/>
                </a:solidFill>
              </a:rPr>
              <a:t>เข้าใจ</a:t>
            </a:r>
            <a:r>
              <a:rPr lang="th-TH" sz="3500" b="0" dirty="0">
                <a:solidFill>
                  <a:srgbClr val="000099"/>
                </a:solidFill>
              </a:rPr>
              <a:t>แนวคิดที่ว่า 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“ผู้เรียน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สามารถสร้างองค์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ความรู้ได้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ด้วย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ตัวเอง”</a:t>
            </a:r>
            <a:r>
              <a:rPr lang="th-TH" sz="3500" b="0" dirty="0" smtClean="0">
                <a:solidFill>
                  <a:srgbClr val="002060"/>
                </a:solidFill>
              </a:rPr>
              <a:t>โดย</a:t>
            </a:r>
            <a:r>
              <a:rPr lang="th-TH" sz="3500" b="0" dirty="0">
                <a:solidFill>
                  <a:srgbClr val="002060"/>
                </a:solidFill>
              </a:rPr>
              <a:t>เชื่อมโยงความรู้เดิมที่มีอยู่ภายในเข้ากับการได้ลงมือปฏิบัติกิจกรรมต่าง </a:t>
            </a:r>
            <a:r>
              <a:rPr lang="th-TH" sz="3500" b="0" dirty="0" smtClean="0">
                <a:solidFill>
                  <a:srgbClr val="002060"/>
                </a:solidFill>
              </a:rPr>
              <a:t>ๆ</a:t>
            </a:r>
            <a:endParaRPr lang="en-US" sz="3500" b="0" dirty="0">
              <a:solidFill>
                <a:srgbClr val="000099"/>
              </a:solidFill>
            </a:endParaRPr>
          </a:p>
          <a:p>
            <a:pPr marL="0" lvl="0" indent="0">
              <a:buFont typeface="Wingdings" pitchFamily="2" charset="2"/>
              <a:buChar char="Ø"/>
            </a:pPr>
            <a:r>
              <a:rPr lang="th-TH" sz="3500" b="0" dirty="0" smtClean="0">
                <a:solidFill>
                  <a:srgbClr val="000099"/>
                </a:solidFill>
              </a:rPr>
              <a:t> ต้อง</a:t>
            </a:r>
            <a:r>
              <a:rPr lang="th-TH" sz="3500" b="0" dirty="0">
                <a:solidFill>
                  <a:srgbClr val="000099"/>
                </a:solidFill>
              </a:rPr>
              <a:t>ตระหนัก</a:t>
            </a:r>
            <a:r>
              <a:rPr lang="th-TH" sz="3500" b="0" dirty="0" smtClean="0">
                <a:solidFill>
                  <a:srgbClr val="000099"/>
                </a:solidFill>
              </a:rPr>
              <a:t>ว่า 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“การ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จัดการศึกษาแก่นักเรียน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นั้นควร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ส่งเสริม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ให้   </a:t>
            </a:r>
          </a:p>
          <a:p>
            <a:pPr marL="0" lvl="0" indent="0">
              <a:buNone/>
            </a:pP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     นักเรียน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เกิดความสนใจในการ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เรียนรู้” </a:t>
            </a:r>
            <a:r>
              <a:rPr lang="th-TH" sz="3500" b="0" dirty="0" smtClean="0">
                <a:solidFill>
                  <a:srgbClr val="000099"/>
                </a:solidFill>
              </a:rPr>
              <a:t>ไม่ใช่</a:t>
            </a:r>
            <a:r>
              <a:rPr lang="th-TH" sz="3500" b="0" dirty="0">
                <a:solidFill>
                  <a:srgbClr val="000099"/>
                </a:solidFill>
              </a:rPr>
              <a:t>เน้นแต่เพียง</a:t>
            </a:r>
            <a:r>
              <a:rPr lang="th-TH" sz="3500" b="0" dirty="0" smtClean="0">
                <a:solidFill>
                  <a:srgbClr val="000099"/>
                </a:solidFill>
              </a:rPr>
              <a:t>เนื้อหาความรู้</a:t>
            </a:r>
            <a:endParaRPr lang="en-US" sz="3500" b="0" dirty="0">
              <a:solidFill>
                <a:srgbClr val="000099"/>
              </a:solidFill>
            </a:endParaRPr>
          </a:p>
          <a:p>
            <a:pPr marL="0" indent="0">
              <a:buFont typeface="Wingdings" pitchFamily="2" charset="2"/>
              <a:buChar char="Ø"/>
            </a:pPr>
            <a:r>
              <a:rPr lang="th-TH" sz="3500" b="0" dirty="0" smtClean="0">
                <a:solidFill>
                  <a:srgbClr val="000099"/>
                </a:solidFill>
              </a:rPr>
              <a:t>  มี</a:t>
            </a:r>
            <a:r>
              <a:rPr lang="th-TH" sz="3500" b="0" dirty="0">
                <a:solidFill>
                  <a:srgbClr val="000099"/>
                </a:solidFill>
              </a:rPr>
              <a:t>บทบาท</a:t>
            </a:r>
            <a:r>
              <a:rPr lang="th-TH" sz="3500" b="0" dirty="0" smtClean="0">
                <a:solidFill>
                  <a:srgbClr val="000099"/>
                </a:solidFill>
              </a:rPr>
              <a:t>เป็น 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“ผู้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แนะนำ สร้างบรรยากาศและจัด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สถานการณ์</a:t>
            </a:r>
            <a:b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      ที่</a:t>
            </a:r>
            <a:r>
              <a:rPr lang="th-TH" sz="3500" b="0" dirty="0">
                <a:solidFill>
                  <a:schemeClr val="accent6">
                    <a:lumMod val="50000"/>
                  </a:schemeClr>
                </a:solidFill>
              </a:rPr>
              <a:t>กระตุ้นให้นักเรียนเกิดการ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เรียนรู้ด้วยตนเอง” </a:t>
            </a:r>
            <a:r>
              <a:rPr lang="th-TH" sz="3500" b="0" dirty="0" smtClean="0">
                <a:solidFill>
                  <a:srgbClr val="000099"/>
                </a:solidFill>
              </a:rPr>
              <a:t>มากกว่า</a:t>
            </a:r>
            <a:r>
              <a:rPr lang="th-TH" sz="3500" b="0" dirty="0">
                <a:solidFill>
                  <a:srgbClr val="000099"/>
                </a:solidFill>
              </a:rPr>
              <a:t>การ</a:t>
            </a:r>
            <a:r>
              <a:rPr lang="th-TH" sz="3500" b="0" dirty="0" smtClean="0">
                <a:solidFill>
                  <a:srgbClr val="000099"/>
                </a:solidFill>
              </a:rPr>
              <a:t>เรียน</a:t>
            </a:r>
            <a:br>
              <a:rPr lang="th-TH" sz="3500" b="0" dirty="0" smtClean="0">
                <a:solidFill>
                  <a:srgbClr val="000099"/>
                </a:solidFill>
              </a:rPr>
            </a:br>
            <a:r>
              <a:rPr lang="th-TH" sz="3500" b="0" dirty="0" smtClean="0">
                <a:solidFill>
                  <a:srgbClr val="000099"/>
                </a:solidFill>
              </a:rPr>
              <a:t>       จากคำ</a:t>
            </a:r>
            <a:r>
              <a:rPr lang="th-TH" sz="3500" b="0" dirty="0">
                <a:solidFill>
                  <a:srgbClr val="000099"/>
                </a:solidFill>
              </a:rPr>
              <a:t>บอกของ</a:t>
            </a:r>
            <a:r>
              <a:rPr lang="th-TH" sz="3500" b="0" dirty="0" smtClean="0"/>
              <a:t>ผู้สอน</a:t>
            </a:r>
          </a:p>
          <a:p>
            <a:pPr marL="0" indent="0">
              <a:buFont typeface="Wingdings" pitchFamily="2" charset="2"/>
              <a:buChar char="Ø"/>
            </a:pPr>
            <a:r>
              <a:rPr lang="th-TH" sz="3500" b="0" dirty="0" smtClean="0"/>
              <a:t> ออกแบบ </a:t>
            </a: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“สร้างสรรค์กิจกรรมการเรียนรู้ จัดสภาพแวดล้อมให้เอื้อ</a:t>
            </a:r>
            <a:b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th-TH" sz="3500" b="0" dirty="0" smtClean="0">
                <a:solidFill>
                  <a:schemeClr val="accent6">
                    <a:lumMod val="50000"/>
                  </a:schemeClr>
                </a:solidFill>
              </a:rPr>
              <a:t>       ต่อการเรียนรู้ด้วยตนเองของผู้เรียน” </a:t>
            </a:r>
            <a:r>
              <a:rPr lang="th-TH" sz="3500" b="0" dirty="0" smtClean="0"/>
              <a:t>มากกว่าการเป็นผู้ถ่ายทอดความรู้</a:t>
            </a:r>
            <a:br>
              <a:rPr lang="th-TH" sz="3500" b="0" dirty="0" smtClean="0"/>
            </a:br>
            <a:r>
              <a:rPr lang="th-TH" sz="3500" b="0" dirty="0" smtClean="0"/>
              <a:t>       หน้าห้องเพียงอย่างเดียว</a:t>
            </a:r>
          </a:p>
          <a:p>
            <a:pPr marL="0" lvl="0" indent="0">
              <a:buNone/>
            </a:pPr>
            <a:endParaRPr lang="en-US" b="0" dirty="0">
              <a:solidFill>
                <a:srgbClr val="000099"/>
              </a:solidFill>
            </a:endParaRPr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xmlns="" val="31579571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th-TH" altLang="th-TH" smtClean="0"/>
              <a:t>หน่วยงาน / องค์กร</a:t>
            </a:r>
          </a:p>
        </p:txBody>
      </p:sp>
      <p:sp>
        <p:nvSpPr>
          <p:cNvPr id="37891" name="ตัวแทนเนื้อหา 3"/>
          <p:cNvSpPr>
            <a:spLocks noGrp="1"/>
          </p:cNvSpPr>
          <p:nvPr>
            <p:ph idx="1"/>
          </p:nvPr>
        </p:nvSpPr>
        <p:spPr>
          <a:xfrm>
            <a:off x="762000" y="2320925"/>
            <a:ext cx="3881438" cy="3195638"/>
          </a:xfrm>
        </p:spPr>
        <p:txBody>
          <a:bodyPr wrap="none">
            <a:spAutoFit/>
          </a:bodyPr>
          <a:lstStyle/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กระทรวงการท่องเที่ยวฯ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กระทรวงวัฒนธรรม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กระทรวงทรัพยากรธรรมชาติฯ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กระทรวงกลาโหม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กระทรวงแรงงาน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กระทรวงยุติธรรม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กระทรวงวิทยาศาสตร์ฯ</a:t>
            </a:r>
          </a:p>
          <a:p>
            <a:pPr eaLnBrk="1" hangingPunct="1">
              <a:lnSpc>
                <a:spcPts val="3000"/>
              </a:lnSpc>
              <a:spcBef>
                <a:spcPct val="0"/>
              </a:spcBef>
            </a:pPr>
            <a:r>
              <a:rPr lang="th-TH" altLang="th-TH" b="0" smtClean="0">
                <a:latin typeface="AngsanaUPC" pitchFamily="18" charset="-34"/>
                <a:cs typeface="AngsanaUPC" pitchFamily="18" charset="-34"/>
              </a:rPr>
              <a:t>ฯลฯ</a:t>
            </a:r>
          </a:p>
        </p:txBody>
      </p:sp>
      <p:sp>
        <p:nvSpPr>
          <p:cNvPr id="37892" name="ตัวแทนเนื้อหา 3"/>
          <p:cNvSpPr txBox="1">
            <a:spLocks/>
          </p:cNvSpPr>
          <p:nvPr/>
        </p:nvSpPr>
        <p:spPr bwMode="auto">
          <a:xfrm>
            <a:off x="5292725" y="2387600"/>
            <a:ext cx="3089275" cy="298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โอลิมปิคฯ</a:t>
            </a: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กลุ่มศิลปิน</a:t>
            </a: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ศูนย์พัฒนาฝีมือแรงงาน</a:t>
            </a: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กรอ.อศ.</a:t>
            </a: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อปท.</a:t>
            </a:r>
            <a:endParaRPr lang="en-GB" altLang="th-TH" sz="3200">
              <a:solidFill>
                <a:srgbClr val="000099"/>
              </a:solidFill>
              <a:latin typeface="AngsanaUPC" pitchFamily="18" charset="-34"/>
              <a:cs typeface="AngsanaUPC" pitchFamily="18" charset="-34"/>
            </a:endParaRP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en-GB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CSR </a:t>
            </a: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ของบริษัทเอกชน</a:t>
            </a:r>
          </a:p>
          <a:p>
            <a:pPr eaLnBrk="1" hangingPunct="1">
              <a:lnSpc>
                <a:spcPts val="3200"/>
              </a:lnSpc>
              <a:buFontTx/>
              <a:buChar char="•"/>
            </a:pPr>
            <a:r>
              <a:rPr lang="th-TH" altLang="th-TH" sz="3200">
                <a:solidFill>
                  <a:srgbClr val="000099"/>
                </a:solidFill>
                <a:latin typeface="AngsanaUPC" pitchFamily="18" charset="-34"/>
                <a:cs typeface="AngsanaUPC" pitchFamily="18" charset="-34"/>
              </a:rPr>
              <a:t>ฯลฯ</a:t>
            </a:r>
          </a:p>
        </p:txBody>
      </p:sp>
      <p:sp>
        <p:nvSpPr>
          <p:cNvPr id="37893" name="สี่เหลี่ยมผืนผ้า 5"/>
          <p:cNvSpPr>
            <a:spLocks noChangeArrowheads="1"/>
          </p:cNvSpPr>
          <p:nvPr/>
        </p:nvSpPr>
        <p:spPr bwMode="auto">
          <a:xfrm>
            <a:off x="539750" y="1485900"/>
            <a:ext cx="77692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th-TH" altLang="th-TH" sz="3600" b="1" u="sng">
                <a:solidFill>
                  <a:srgbClr val="C00000"/>
                </a:solidFill>
              </a:rPr>
              <a:t>หน่วยงาน / องค์กรที่สามารถจัดกิจกรรมร่วมกับสถานศึกษาได้</a:t>
            </a:r>
            <a:endParaRPr lang="th-TH" altLang="th-TH" sz="3600" b="1">
              <a:solidFill>
                <a:srgbClr val="C00000"/>
              </a:solidFill>
            </a:endParaRPr>
          </a:p>
        </p:txBody>
      </p:sp>
      <p:sp>
        <p:nvSpPr>
          <p:cNvPr id="37894" name="สี่เหลี่ยมผืนผ้า 6"/>
          <p:cNvSpPr>
            <a:spLocks noChangeArrowheads="1"/>
          </p:cNvSpPr>
          <p:nvPr/>
        </p:nvSpPr>
        <p:spPr bwMode="auto">
          <a:xfrm>
            <a:off x="728663" y="5641975"/>
            <a:ext cx="7804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th-TH" altLang="en-US" b="1" u="sng" dirty="0">
                <a:solidFill>
                  <a:srgbClr val="080808"/>
                </a:solidFill>
              </a:rPr>
              <a:t>ประชุมผู้แทน หน่วยงาน / องค์กร </a:t>
            </a:r>
            <a:r>
              <a:rPr lang="th-TH" altLang="en-US" b="1" u="sng" dirty="0">
                <a:solidFill>
                  <a:srgbClr val="FF0000"/>
                </a:solidFill>
              </a:rPr>
              <a:t>เมื่อวันจันทร์ที่ </a:t>
            </a:r>
            <a:r>
              <a:rPr lang="th-TH" altLang="en-US" b="1" u="sng" dirty="0" smtClean="0">
                <a:solidFill>
                  <a:srgbClr val="FF0000"/>
                </a:solidFill>
              </a:rPr>
              <a:t>๒๘ </a:t>
            </a:r>
            <a:r>
              <a:rPr lang="th-TH" altLang="en-US" b="1" u="sng" dirty="0">
                <a:solidFill>
                  <a:srgbClr val="FF0000"/>
                </a:solidFill>
              </a:rPr>
              <a:t>ก.ย. </a:t>
            </a:r>
            <a:r>
              <a:rPr lang="th-TH" altLang="en-US" b="1" u="sng" dirty="0" smtClean="0">
                <a:solidFill>
                  <a:srgbClr val="FF0000"/>
                </a:solidFill>
              </a:rPr>
              <a:t>๕๘</a:t>
            </a:r>
            <a:endParaRPr lang="en-US" altLang="en-US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ชื่อเรื่อง 1"/>
          <p:cNvSpPr>
            <a:spLocks noGrp="1"/>
          </p:cNvSpPr>
          <p:nvPr>
            <p:ph type="title"/>
          </p:nvPr>
        </p:nvSpPr>
        <p:spPr>
          <a:xfrm>
            <a:off x="1258888" y="427038"/>
            <a:ext cx="6172200" cy="639762"/>
          </a:xfrm>
        </p:spPr>
        <p:txBody>
          <a:bodyPr/>
          <a:lstStyle/>
          <a:p>
            <a:r>
              <a:rPr lang="en-US" altLang="th-TH" smtClean="0"/>
              <a:t>ROAD  MAP</a:t>
            </a:r>
            <a:endParaRPr lang="th-TH" altLang="th-TH" smtClean="0"/>
          </a:p>
        </p:txBody>
      </p:sp>
      <p:grpSp>
        <p:nvGrpSpPr>
          <p:cNvPr id="38915" name="กลุ่ม 5"/>
          <p:cNvGrpSpPr>
            <a:grpSpLocks/>
          </p:cNvGrpSpPr>
          <p:nvPr/>
        </p:nvGrpSpPr>
        <p:grpSpPr bwMode="auto">
          <a:xfrm>
            <a:off x="539750" y="1341438"/>
            <a:ext cx="8208963" cy="4371975"/>
            <a:chOff x="539750" y="1628800"/>
            <a:chExt cx="8208963" cy="4371950"/>
          </a:xfrm>
        </p:grpSpPr>
        <p:pic>
          <p:nvPicPr>
            <p:cNvPr id="38916" name="รูปภาพ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750" y="1773238"/>
              <a:ext cx="8208963" cy="4227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สี่เหลี่ยมผืนผ้า 3"/>
            <p:cNvSpPr/>
            <p:nvPr/>
          </p:nvSpPr>
          <p:spPr>
            <a:xfrm>
              <a:off x="684213" y="1628800"/>
              <a:ext cx="1655762" cy="72072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95536" y="5000543"/>
            <a:ext cx="1281120" cy="761106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อบรม</a:t>
            </a:r>
            <a:b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</a:br>
            <a:r>
              <a:rPr lang="en-US" sz="1800" b="1" dirty="0" smtClean="0">
                <a:solidFill>
                  <a:srgbClr val="C00000"/>
                </a:solidFill>
                <a:latin typeface="Angsana New" pitchFamily="18" charset="-34"/>
              </a:rPr>
              <a:t>Smart Trainners</a:t>
            </a:r>
          </a:p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(๕-๘ ต.ค. ๕๘)</a:t>
            </a:r>
            <a:endParaRPr lang="th-TH" sz="18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07039" y="5026974"/>
            <a:ext cx="1141658" cy="761106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  <a:t>สัมมนาทางไกล</a:t>
            </a:r>
            <a:b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</a:br>
            <a: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  <a:t>เชิงปฏิบัติการ</a:t>
            </a:r>
          </a:p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  <a:t>ผู้แทนโรงเรียน</a:t>
            </a:r>
            <a:endParaRPr lang="th-TH" sz="1800" b="1" dirty="0">
              <a:solidFill>
                <a:srgbClr val="000099"/>
              </a:solidFill>
              <a:latin typeface="Angsana New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8259" y="5042478"/>
            <a:ext cx="994182" cy="761106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เปิดเทอม</a:t>
            </a:r>
            <a:b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</a:b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(๒ พ.ย. ๕๘)</a:t>
            </a:r>
          </a:p>
          <a:p>
            <a:pPr algn="ctr">
              <a:lnSpc>
                <a:spcPts val="1700"/>
              </a:lnSpc>
            </a:pPr>
            <a:r>
              <a:rPr lang="en-US" sz="1800" b="1" dirty="0" smtClean="0">
                <a:solidFill>
                  <a:srgbClr val="C00000"/>
                </a:solidFill>
                <a:latin typeface="Angsana New" pitchFamily="18" charset="-34"/>
              </a:rPr>
              <a:t>Kick off</a:t>
            </a:r>
            <a:endParaRPr lang="th-TH" sz="18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88585" y="5048801"/>
            <a:ext cx="760144" cy="543097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  <a:t>สอบ</a:t>
            </a:r>
          </a:p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000099"/>
                </a:solidFill>
                <a:latin typeface="Angsana New" pitchFamily="18" charset="-34"/>
              </a:rPr>
              <a:t>กลางภาค</a:t>
            </a:r>
            <a:endParaRPr lang="th-TH" sz="1800" b="1" dirty="0">
              <a:solidFill>
                <a:srgbClr val="000099"/>
              </a:solidFill>
              <a:latin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20226" y="5062047"/>
            <a:ext cx="1040671" cy="52835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ปิดเทอม</a:t>
            </a:r>
          </a:p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(๓๑ มี.ค. ๕๙)</a:t>
            </a:r>
            <a:endParaRPr lang="th-TH" sz="1800" b="1" dirty="0">
              <a:solidFill>
                <a:srgbClr val="C00000"/>
              </a:solidFill>
              <a:latin typeface="Angsana New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004734" y="5025265"/>
            <a:ext cx="1132041" cy="528350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pPr algn="ctr">
              <a:lnSpc>
                <a:spcPts val="1700"/>
              </a:lnSpc>
            </a:pPr>
            <a:r>
              <a:rPr lang="en-US" sz="1800" b="1" dirty="0" smtClean="0">
                <a:solidFill>
                  <a:srgbClr val="C00000"/>
                </a:solidFill>
                <a:latin typeface="Angsana New" pitchFamily="18" charset="-34"/>
              </a:rPr>
              <a:t>AAR</a:t>
            </a:r>
          </a:p>
          <a:p>
            <a:pPr algn="ctr">
              <a:lnSpc>
                <a:spcPts val="1700"/>
              </a:lnSpc>
            </a:pPr>
            <a:r>
              <a:rPr lang="th-TH" sz="1800" b="1" dirty="0" smtClean="0">
                <a:solidFill>
                  <a:srgbClr val="C00000"/>
                </a:solidFill>
                <a:latin typeface="Angsana New" pitchFamily="18" charset="-34"/>
              </a:rPr>
              <a:t>(๕-๙ เม.ย. ๕๙)</a:t>
            </a:r>
            <a:endParaRPr lang="en-US" sz="1800" b="1" dirty="0" smtClean="0">
              <a:solidFill>
                <a:srgbClr val="C00000"/>
              </a:solidFill>
              <a:latin typeface="Angsana New" pitchFamily="18" charset="-34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00000"/>
              </a:lnSpc>
              <a:buFontTx/>
              <a:buNone/>
              <a:defRPr/>
            </a:pPr>
            <a:endParaRPr lang="th-TH" sz="7200" dirty="0" smtClean="0"/>
          </a:p>
          <a:p>
            <a:pPr marL="0" indent="0" algn="ctr">
              <a:lnSpc>
                <a:spcPct val="100000"/>
              </a:lnSpc>
              <a:buFontTx/>
              <a:buNone/>
              <a:defRPr/>
            </a:pPr>
            <a:r>
              <a:rPr lang="th-TH" sz="1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สวัสดี</a:t>
            </a:r>
            <a:endParaRPr lang="th-TH" sz="1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343025"/>
            <a:ext cx="8229600" cy="5254625"/>
          </a:xfrm>
        </p:spPr>
        <p:txBody>
          <a:bodyPr/>
          <a:lstStyle/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th-TH" altLang="th-TH" sz="4400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th-TH" altLang="th-TH" sz="4400" dirty="0">
              <a:solidFill>
                <a:srgbClr val="FF000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th-TH" altLang="th-TH" sz="2400" dirty="0" smtClean="0">
              <a:solidFill>
                <a:srgbClr val="FF0000"/>
              </a:solidFill>
            </a:endParaRPr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4400" dirty="0" smtClean="0"/>
              <a:t>สำนักวิชาการและมาตรฐานการศึกษา </a:t>
            </a:r>
            <a:r>
              <a:rPr lang="th-TH" altLang="th-TH" sz="4400" dirty="0" err="1" smtClean="0"/>
              <a:t>สพฐ.</a:t>
            </a:r>
            <a:endParaRPr lang="th-TH" altLang="th-TH" sz="4400" dirty="0" smtClean="0"/>
          </a:p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th-TH" sz="6000" dirty="0" smtClean="0"/>
              <a:t>academic.obec.go.th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42TGp_medical_dark_v2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42tgp_medic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42tgp_medical_light 1">
        <a:dk1>
          <a:srgbClr val="1A4846"/>
        </a:dk1>
        <a:lt1>
          <a:srgbClr val="FFFFFF"/>
        </a:lt1>
        <a:dk2>
          <a:srgbClr val="6D74A9"/>
        </a:dk2>
        <a:lt2>
          <a:srgbClr val="000000"/>
        </a:lt2>
        <a:accent1>
          <a:srgbClr val="CBA45D"/>
        </a:accent1>
        <a:accent2>
          <a:srgbClr val="71CA6A"/>
        </a:accent2>
        <a:accent3>
          <a:srgbClr val="BABCD1"/>
        </a:accent3>
        <a:accent4>
          <a:srgbClr val="DADADA"/>
        </a:accent4>
        <a:accent5>
          <a:srgbClr val="E2CFB6"/>
        </a:accent5>
        <a:accent6>
          <a:srgbClr val="66B75F"/>
        </a:accent6>
        <a:hlink>
          <a:srgbClr val="DFE17D"/>
        </a:hlink>
        <a:folHlink>
          <a:srgbClr val="30C6D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42tgp_medical_light 2">
        <a:dk1>
          <a:srgbClr val="969696"/>
        </a:dk1>
        <a:lt1>
          <a:srgbClr val="FFFFFF"/>
        </a:lt1>
        <a:dk2>
          <a:srgbClr val="1874C8"/>
        </a:dk2>
        <a:lt2>
          <a:srgbClr val="000066"/>
        </a:lt2>
        <a:accent1>
          <a:srgbClr val="FF9966"/>
        </a:accent1>
        <a:accent2>
          <a:srgbClr val="7281F4"/>
        </a:accent2>
        <a:accent3>
          <a:srgbClr val="ABBCE0"/>
        </a:accent3>
        <a:accent4>
          <a:srgbClr val="DADADA"/>
        </a:accent4>
        <a:accent5>
          <a:srgbClr val="FFCAB8"/>
        </a:accent5>
        <a:accent6>
          <a:srgbClr val="6774DD"/>
        </a:accent6>
        <a:hlink>
          <a:srgbClr val="7CD8EE"/>
        </a:hlink>
        <a:folHlink>
          <a:srgbClr val="2BC1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42tgp_medical_light 3">
        <a:dk1>
          <a:srgbClr val="808080"/>
        </a:dk1>
        <a:lt1>
          <a:srgbClr val="FFFFFF"/>
        </a:lt1>
        <a:dk2>
          <a:srgbClr val="919295"/>
        </a:dk2>
        <a:lt2>
          <a:srgbClr val="000066"/>
        </a:lt2>
        <a:accent1>
          <a:srgbClr val="00CC99"/>
        </a:accent1>
        <a:accent2>
          <a:srgbClr val="7281F4"/>
        </a:accent2>
        <a:accent3>
          <a:srgbClr val="C7C7C8"/>
        </a:accent3>
        <a:accent4>
          <a:srgbClr val="DADADA"/>
        </a:accent4>
        <a:accent5>
          <a:srgbClr val="AAE2CA"/>
        </a:accent5>
        <a:accent6>
          <a:srgbClr val="6774DD"/>
        </a:accent6>
        <a:hlink>
          <a:srgbClr val="7CD8EE"/>
        </a:hlink>
        <a:folHlink>
          <a:srgbClr val="149EBE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3784</TotalTime>
  <Words>3293</Words>
  <Application>Microsoft Office PowerPoint</Application>
  <PresentationFormat>นำเสนอทางหน้าจอ (4:3)</PresentationFormat>
  <Paragraphs>952</Paragraphs>
  <Slides>54</Slides>
  <Notes>0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12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54</vt:i4>
      </vt:variant>
    </vt:vector>
  </HeadingPairs>
  <TitlesOfParts>
    <vt:vector size="68" baseType="lpstr">
      <vt:lpstr>Arial</vt:lpstr>
      <vt:lpstr>Angsana New</vt:lpstr>
      <vt:lpstr>Wingdings</vt:lpstr>
      <vt:lpstr>Calibri</vt:lpstr>
      <vt:lpstr>Tahoma</vt:lpstr>
      <vt:lpstr>AngsanaDSE</vt:lpstr>
      <vt:lpstr>AngsanaUPC</vt:lpstr>
      <vt:lpstr>FreesiaUPC</vt:lpstr>
      <vt:lpstr>Times New Roman</vt:lpstr>
      <vt:lpstr>TH SarabunIT๙</vt:lpstr>
      <vt:lpstr>TH SarabunPSK</vt:lpstr>
      <vt:lpstr>Cordia New</vt:lpstr>
      <vt:lpstr>242TGp_medical_dark_v2</vt:lpstr>
      <vt:lpstr>แผ่นงาน Microsoft Office Excel 97-2003</vt:lpstr>
      <vt:lpstr>แนวทางการบริหารจัดการเวลาเรียน “ลดเวลาเรียน  เพิ่มเวลารู้”</vt:lpstr>
      <vt:lpstr>พระราชดำรัส  องค์ ๔ การศึกษา</vt:lpstr>
      <vt:lpstr>ลดเวลาเรียน  เพิ่มเวลารู้</vt:lpstr>
      <vt:lpstr>ความเป็นมา “ลดเวลาเรียน เพิ่มเวลารู้”</vt:lpstr>
      <vt:lpstr>ความหมาย “ลดเวลาเรียน เพิ่มเวลารู้”</vt:lpstr>
      <vt:lpstr>ความหมาย “ลดเวลาเรียน เพิ่มเวลารู้”</vt:lpstr>
      <vt:lpstr>ความหมาย “ลดเวลาเรียน เพิ่มเวลารู้”</vt:lpstr>
      <vt:lpstr>หลักการจัดกิจกรรม“ลดเวลาเรียน เพิ่มเวลารู้”</vt:lpstr>
      <vt:lpstr>ทฤษฎีการเรียนรู้</vt:lpstr>
      <vt:lpstr>ภาพนิ่ง 10</vt:lpstr>
      <vt:lpstr>ภาพนิ่ง 11</vt:lpstr>
      <vt:lpstr>ภาพนิ่ง 12</vt:lpstr>
      <vt:lpstr>ภาพนิ่ง 13</vt:lpstr>
      <vt:lpstr>แนวทางการบริหารจัดการเวลาเรียน</vt:lpstr>
      <vt:lpstr>การลดเวลาเรียน เพิ่มเวลารู้</vt:lpstr>
      <vt:lpstr>โครงสร้างเวลาเรียนระดับประถมศึกษา</vt:lpstr>
      <vt:lpstr>โครงสร้างเวลาเรียนระดับมัธยมศึกษาตอนต้น</vt:lpstr>
      <vt:lpstr>ภาพนิ่ง 18</vt:lpstr>
      <vt:lpstr>ภาพนิ่ง 19</vt:lpstr>
      <vt:lpstr>ภาพนิ่ง 20</vt:lpstr>
      <vt:lpstr>การลดเวลาเรียน เพิ่มเวลารู้</vt:lpstr>
      <vt:lpstr>กรอบแนวคิดการจัดเวลาเรียน ระดับประถมศึกษา</vt:lpstr>
      <vt:lpstr>แนวทางการปรับเวลาเรียน</vt:lpstr>
      <vt:lpstr>การจัดตารางเรียนประถมศึกษา</vt:lpstr>
      <vt:lpstr>การจัดตารางเรียนประถมศึกษา</vt:lpstr>
      <vt:lpstr>ตัวอย่าง การจัดตารางเรียนประถมศึกษา</vt:lpstr>
      <vt:lpstr>ตัวอย่าง การจัดตารางเรียน DLIT</vt:lpstr>
      <vt:lpstr>กรอบแนวคิดการจัดเวลาเรียน ระดับมัธยมศึกษา</vt:lpstr>
      <vt:lpstr>แนวทางการปรับเวลาเรียน</vt:lpstr>
      <vt:lpstr>ตัวอย่าง การจัดตารางเรียนมัธยมศึกษา</vt:lpstr>
      <vt:lpstr>การจัดตารางเรียนมัธยมศึกษา</vt:lpstr>
      <vt:lpstr>การจัดตารางเรียนมัธยมศึกษา</vt:lpstr>
      <vt:lpstr>ภาพนิ่ง 33</vt:lpstr>
      <vt:lpstr>การลดเวลาเรียน เพิ่มเวลารู้</vt:lpstr>
      <vt:lpstr>การลดเวลาเรียน เพิ่มเวลารู้</vt:lpstr>
      <vt:lpstr>การลดเวลาเรียน เพิ่มเวลารู้</vt:lpstr>
      <vt:lpstr> การกำหนดกิจกรรม “ เพิ่มเวลารู้ ” 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กลุ่มกิจกรรม “เพิ่มเวลารู้”</vt:lpstr>
      <vt:lpstr>การลดเวลาเรียน เพิ่มเวลารู้</vt:lpstr>
      <vt:lpstr>การวัดและประเมินผล กลุ่มกิจกรรม “เพิ่มเวลารู้”</vt:lpstr>
      <vt:lpstr>ตัวอย่างการวัดและประเมินผล การจัดกิจกรรม “ลดเวลาเรียน เพิ่มเวลารู้”</vt:lpstr>
      <vt:lpstr>การลดเวลาเรียน เพิ่มเวลารู้</vt:lpstr>
      <vt:lpstr>ภาพนิ่ง 49</vt:lpstr>
      <vt:lpstr>         บทบาทของครู</vt:lpstr>
      <vt:lpstr>หน่วยงาน / องค์กร</vt:lpstr>
      <vt:lpstr>ROAD  MAP</vt:lpstr>
      <vt:lpstr>ภาพนิ่ง 53</vt:lpstr>
      <vt:lpstr>ภาพนิ่ง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การขับเคลื่อนนโยบายของกระทรวงศึกษาธิการ</dc:title>
  <dc:creator>Fujitsu</dc:creator>
  <cp:lastModifiedBy>Thanya</cp:lastModifiedBy>
  <cp:revision>220</cp:revision>
  <cp:lastPrinted>2015-09-22T07:45:24Z</cp:lastPrinted>
  <dcterms:created xsi:type="dcterms:W3CDTF">2015-09-20T06:53:39Z</dcterms:created>
  <dcterms:modified xsi:type="dcterms:W3CDTF">2015-10-07T15:14:41Z</dcterms:modified>
</cp:coreProperties>
</file>