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890" r:id="rId1"/>
  </p:sldMasterIdLst>
  <p:notesMasterIdLst>
    <p:notesMasterId r:id="rId27"/>
  </p:notesMasterIdLst>
  <p:handoutMasterIdLst>
    <p:handoutMasterId r:id="rId28"/>
  </p:handoutMasterIdLst>
  <p:sldIdLst>
    <p:sldId id="280" r:id="rId2"/>
    <p:sldId id="366" r:id="rId3"/>
    <p:sldId id="367" r:id="rId4"/>
    <p:sldId id="342" r:id="rId5"/>
    <p:sldId id="416" r:id="rId6"/>
    <p:sldId id="417" r:id="rId7"/>
    <p:sldId id="418" r:id="rId8"/>
    <p:sldId id="344" r:id="rId9"/>
    <p:sldId id="374" r:id="rId10"/>
    <p:sldId id="412" r:id="rId11"/>
    <p:sldId id="411" r:id="rId12"/>
    <p:sldId id="377" r:id="rId13"/>
    <p:sldId id="414" r:id="rId14"/>
    <p:sldId id="415" r:id="rId15"/>
    <p:sldId id="421" r:id="rId16"/>
    <p:sldId id="422" r:id="rId17"/>
    <p:sldId id="419" r:id="rId18"/>
    <p:sldId id="389" r:id="rId19"/>
    <p:sldId id="390" r:id="rId20"/>
    <p:sldId id="391" r:id="rId21"/>
    <p:sldId id="392" r:id="rId22"/>
    <p:sldId id="393" r:id="rId23"/>
    <p:sldId id="394" r:id="rId24"/>
    <p:sldId id="395" r:id="rId25"/>
    <p:sldId id="402" r:id="rId26"/>
  </p:sldIdLst>
  <p:sldSz cx="9144000" cy="6858000" type="screen4x3"/>
  <p:notesSz cx="6761163" cy="9942513"/>
  <p:embeddedFontLst>
    <p:embeddedFont>
      <p:font typeface="Angsana New" panose="02020603050405020304" pitchFamily="18" charset="-34"/>
      <p:regular r:id="rId29"/>
      <p:bold r:id="rId30"/>
      <p:italic r:id="rId31"/>
      <p:boldItalic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H SarabunPSK" panose="020B0500040200020003" pitchFamily="34" charset="-34"/>
      <p:regular r:id="rId37"/>
      <p:bold r:id="rId38"/>
      <p:italic r:id="rId39"/>
      <p:boldItalic r:id="rId40"/>
    </p:embeddedFont>
    <p:embeddedFont>
      <p:font typeface="TH SarabunIT๙" panose="020B0500040200020003" pitchFamily="34" charset="-34"/>
      <p:regular r:id="rId41"/>
      <p:bold r:id="rId42"/>
      <p:italic r:id="rId43"/>
      <p:boldItalic r:id="rId44"/>
    </p:embeddedFont>
    <p:embeddedFont>
      <p:font typeface="Cordia New" panose="020B0304020202020204" pitchFamily="34" charset="-34"/>
      <p:regular r:id="rId45"/>
      <p:bold r:id="rId46"/>
      <p:italic r:id="rId47"/>
      <p:boldItalic r:id="rId48"/>
    </p:embeddedFont>
    <p:embeddedFont>
      <p:font typeface="FreesiaUPC" panose="020B0604020202020204" pitchFamily="34" charset="-34"/>
      <p:regular r:id="rId49"/>
      <p:bold r:id="rId50"/>
      <p:italic r:id="rId51"/>
      <p:boldItalic r:id="rId52"/>
    </p:embeddedFont>
  </p:embeddedFontLst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6600"/>
    <a:srgbClr val="000099"/>
    <a:srgbClr val="FF3399"/>
    <a:srgbClr val="CCFFCC"/>
    <a:srgbClr val="0D0DFF"/>
    <a:srgbClr val="FFFFCC"/>
    <a:srgbClr val="FFFF99"/>
    <a:srgbClr val="000000"/>
    <a:srgbClr val="0000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สไตล์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สไตล์สีอ่อน 2 - เน้น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51423" autoAdjust="0"/>
  </p:normalViewPr>
  <p:slideViewPr>
    <p:cSldViewPr>
      <p:cViewPr>
        <p:scale>
          <a:sx n="50" d="100"/>
          <a:sy n="50" d="100"/>
        </p:scale>
        <p:origin x="-1171" y="-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font" Target="fonts/font19.fntdata"/><Relationship Id="rId50" Type="http://schemas.openxmlformats.org/officeDocument/2006/relationships/font" Target="fonts/font22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font" Target="fonts/font13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49" Type="http://schemas.openxmlformats.org/officeDocument/2006/relationships/font" Target="fonts/font2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52" Type="http://schemas.openxmlformats.org/officeDocument/2006/relationships/font" Target="fonts/font2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font" Target="fonts/font20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23.fntdata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5435" tIns="47718" rIns="95435" bIns="47718" rtlCol="0"/>
          <a:lstStyle>
            <a:lvl1pPr algn="l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5435" tIns="47718" rIns="95435" bIns="47718" rtlCol="0"/>
          <a:lstStyle>
            <a:lvl1pPr algn="r" eaLnBrk="1" hangingPunct="1">
              <a:defRPr sz="1300"/>
            </a:lvl1pPr>
          </a:lstStyle>
          <a:p>
            <a:pPr>
              <a:defRPr/>
            </a:pPr>
            <a:fld id="{55D2CDBE-9F0C-4036-980A-2B258EEEF7BB}" type="datetimeFigureOut">
              <a:rPr lang="en-US"/>
              <a:pPr>
                <a:defRPr/>
              </a:pPr>
              <a:t>10/28/2015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5435" tIns="47718" rIns="95435" bIns="47718" rtlCol="0" anchor="b"/>
          <a:lstStyle>
            <a:lvl1pPr algn="l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wrap="square" lIns="95435" tIns="47718" rIns="95435" bIns="4771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 smtClean="0"/>
            </a:lvl1pPr>
          </a:lstStyle>
          <a:p>
            <a:pPr>
              <a:defRPr/>
            </a:pPr>
            <a:fld id="{DF4CF9C5-3C6E-4C0E-B355-979EB3235483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47567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5435" tIns="47718" rIns="95435" bIns="4771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5435" tIns="47718" rIns="95435" bIns="4771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3124B3E3-9F14-4B12-A5EC-C62A4A255171}" type="datetimeFigureOut">
              <a:rPr lang="th-TH"/>
              <a:pPr>
                <a:defRPr/>
              </a:pPr>
              <a:t>28/10/58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3763" y="744538"/>
            <a:ext cx="4973637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35" tIns="47718" rIns="95435" bIns="47718" rtlCol="0" anchor="ctr"/>
          <a:lstStyle/>
          <a:p>
            <a:pPr lvl="0"/>
            <a:endParaRPr lang="th-TH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5162"/>
          </a:xfrm>
          <a:prstGeom prst="rect">
            <a:avLst/>
          </a:prstGeom>
        </p:spPr>
        <p:txBody>
          <a:bodyPr vert="horz" lIns="95435" tIns="47718" rIns="95435" bIns="47718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5435" tIns="47718" rIns="95435" bIns="4771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wrap="square" lIns="95435" tIns="47718" rIns="95435" bIns="4771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 smtClean="0">
                <a:cs typeface="Cordia New" pitchFamily="34" charset="-34"/>
              </a:defRPr>
            </a:lvl1pPr>
          </a:lstStyle>
          <a:p>
            <a:pPr>
              <a:defRPr/>
            </a:pPr>
            <a:fld id="{1E43241F-DDA1-4A09-A245-214E4738534F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9238718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Pr>
        <a:gradFill rotWithShape="1">
          <a:gsLst>
            <a:gs pos="0">
              <a:srgbClr val="DBEEF4"/>
            </a:gs>
            <a:gs pos="58000">
              <a:srgbClr val="000099"/>
            </a:gs>
            <a:gs pos="100000">
              <a:srgbClr val="000099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0" y="4724400"/>
            <a:ext cx="9144000" cy="2133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invGray">
          <a:xfrm>
            <a:off x="0" y="2886075"/>
            <a:ext cx="9144000" cy="2008188"/>
          </a:xfrm>
          <a:prstGeom prst="rect">
            <a:avLst/>
          </a:prstGeom>
          <a:solidFill>
            <a:srgbClr val="FF99CC"/>
          </a:solidFill>
          <a:ln>
            <a:noFill/>
          </a:ln>
          <a:extLst/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endParaRPr lang="th-TH" sz="1800" smtClean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>
            <a:grpSpLocks/>
          </p:cNvGrpSpPr>
          <p:nvPr/>
        </p:nvGrpSpPr>
        <p:grpSpPr bwMode="auto">
          <a:xfrm>
            <a:off x="2044700" y="2438400"/>
            <a:ext cx="7108825" cy="2022475"/>
            <a:chOff x="1152" y="1963"/>
            <a:chExt cx="4560" cy="1274"/>
          </a:xfrm>
        </p:grpSpPr>
        <p:sp>
          <p:nvSpPr>
            <p:cNvPr id="7" name="AutoShape 11"/>
            <p:cNvSpPr>
              <a:spLocks noChangeArrowheads="1"/>
            </p:cNvSpPr>
            <p:nvPr userDrawn="1"/>
          </p:nvSpPr>
          <p:spPr bwMode="invGray">
            <a:xfrm>
              <a:off x="1152" y="1968"/>
              <a:ext cx="2064" cy="1269"/>
            </a:xfrm>
            <a:prstGeom prst="parallelogram">
              <a:avLst>
                <a:gd name="adj" fmla="val 42477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sz="180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8" name="AutoShape 12"/>
            <p:cNvSpPr>
              <a:spLocks noChangeArrowheads="1"/>
            </p:cNvSpPr>
            <p:nvPr userDrawn="1"/>
          </p:nvSpPr>
          <p:spPr bwMode="invGray">
            <a:xfrm rot="10800000">
              <a:off x="2784" y="1968"/>
              <a:ext cx="2112" cy="126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494 h 21600"/>
                <a:gd name="T14" fmla="*/ 17100 w 21600"/>
                <a:gd name="T15" fmla="*/ 1710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399" y="21600"/>
                  </a:lnTo>
                  <a:lnTo>
                    <a:pt x="16201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th-TH"/>
            </a:p>
          </p:txBody>
        </p:sp>
        <p:sp>
          <p:nvSpPr>
            <p:cNvPr id="9" name="Freeform 13"/>
            <p:cNvSpPr>
              <a:spLocks/>
            </p:cNvSpPr>
            <p:nvPr userDrawn="1"/>
          </p:nvSpPr>
          <p:spPr bwMode="invGray">
            <a:xfrm>
              <a:off x="4458" y="1963"/>
              <a:ext cx="1254" cy="1270"/>
            </a:xfrm>
            <a:custGeom>
              <a:avLst/>
              <a:gdLst>
                <a:gd name="T0" fmla="*/ 0 w 1254"/>
                <a:gd name="T1" fmla="*/ 0 h 1270"/>
                <a:gd name="T2" fmla="*/ 514 w 1254"/>
                <a:gd name="T3" fmla="*/ 1269 h 1270"/>
                <a:gd name="T4" fmla="*/ 1254 w 1254"/>
                <a:gd name="T5" fmla="*/ 1270 h 1270"/>
                <a:gd name="T6" fmla="*/ 1251 w 1254"/>
                <a:gd name="T7" fmla="*/ 1 h 1270"/>
                <a:gd name="T8" fmla="*/ 0 w 1254"/>
                <a:gd name="T9" fmla="*/ 0 h 12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54" h="1270">
                  <a:moveTo>
                    <a:pt x="0" y="0"/>
                  </a:moveTo>
                  <a:lnTo>
                    <a:pt x="514" y="1269"/>
                  </a:lnTo>
                  <a:lnTo>
                    <a:pt x="1254" y="1270"/>
                  </a:lnTo>
                  <a:lnTo>
                    <a:pt x="1251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/>
            </a:p>
          </p:txBody>
        </p:sp>
      </p:grpSp>
      <p:sp>
        <p:nvSpPr>
          <p:cNvPr id="10" name="Rectangle 7"/>
          <p:cNvSpPr>
            <a:spLocks noChangeArrowheads="1"/>
          </p:cNvSpPr>
          <p:nvPr/>
        </p:nvSpPr>
        <p:spPr bwMode="gray">
          <a:xfrm>
            <a:off x="0" y="2716213"/>
            <a:ext cx="8991600" cy="2008187"/>
          </a:xfrm>
          <a:prstGeom prst="rect">
            <a:avLst/>
          </a:prstGeom>
          <a:solidFill>
            <a:schemeClr val="hlink"/>
          </a:solidFill>
          <a:ln>
            <a:noFill/>
          </a:ln>
          <a:extLst/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endParaRPr lang="th-TH" sz="1800" smtClean="0">
              <a:solidFill>
                <a:prstClr val="white"/>
              </a:solidFill>
            </a:endParaRPr>
          </a:p>
        </p:txBody>
      </p:sp>
      <p:pic>
        <p:nvPicPr>
          <p:cNvPr id="11" name="รูปภาพ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2582863"/>
            <a:ext cx="3395663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รูปภาพ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82863"/>
            <a:ext cx="3484563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รูปภาพ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259071" y="2582863"/>
            <a:ext cx="1871208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762000" y="1524004"/>
            <a:ext cx="7772400" cy="479425"/>
          </a:xfrm>
        </p:spPr>
        <p:txBody>
          <a:bodyPr/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คลิกเพื่อแก้ไขลักษณะชื่อเรื่องต้นแบบ</a:t>
            </a:r>
            <a:endParaRPr lang="en-US" noProof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181600"/>
            <a:ext cx="6400800" cy="5334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คลิกเพื่อแก้ไขลักษณะชื่อเรื่องรองต้นแบบ</a:t>
            </a:r>
            <a:endParaRPr lang="en-US" noProof="0" smtClean="0"/>
          </a:p>
        </p:txBody>
      </p:sp>
      <p:sp>
        <p:nvSpPr>
          <p:cNvPr id="1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24600"/>
            <a:ext cx="2133600" cy="228600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24600"/>
            <a:ext cx="2895600" cy="228600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24600"/>
            <a:ext cx="2133600" cy="2286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4DE335BD-851F-47A3-BFF1-03892097C39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63655591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59632" y="427037"/>
            <a:ext cx="6172200" cy="639763"/>
          </a:xfrm>
        </p:spPr>
        <p:txBody>
          <a:bodyPr/>
          <a:lstStyle>
            <a:lvl1pPr>
              <a:defRPr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977961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A4ED7265-497C-4EF0-8407-D863D0948CB6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41518959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886844AE-B5D8-4D04-828E-4B712390C8B9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9140366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00C00DA-4B29-4F41-B76E-6DD271EA7CC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036821017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C444DC3A-D81B-497C-97D9-BCF033729A7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399524585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2D743BE-77CC-48E9-944E-26DF26650FCE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395976679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6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6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C72E7FA8-2143-4BBA-A868-93656207243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513696644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h-TH" noProof="0" smtClean="0"/>
              <a:t>คลิกไอคอนเพื่อเพิ่มรูปภาพ</a:t>
            </a:r>
            <a:endParaRPr lang="th-TH" noProof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12367346-F6BC-4F03-A748-A2EECC3040B9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914879326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3970A66B-6262-42A0-AA0D-6F79AE0D360E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035928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427037"/>
            <a:ext cx="2057400" cy="6202363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427037"/>
            <a:ext cx="6019800" cy="6202363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DA2F27F0-A32C-436C-8286-9CBD5F63F262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20925717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ชื่อเรื่องและ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27037"/>
            <a:ext cx="6172200" cy="639763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แผนภูมิ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lvl="0"/>
            <a:r>
              <a:rPr lang="th-TH" noProof="0" smtClean="0"/>
              <a:t>คลิกไอคอนเพื่อเพิ่มแผนภูมิ</a:t>
            </a:r>
            <a:endParaRPr lang="th-TH" noProof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4407BFC1-9049-4068-B65A-D4BC539AC492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26212590"/>
      </p:ext>
    </p:extLst>
  </p:cSld>
  <p:clrMapOvr>
    <a:masterClrMapping/>
  </p:clrMapOvr>
  <p:transition spd="slow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ชื่อเรื่องและตารา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27037"/>
            <a:ext cx="6172200" cy="639763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ตาราง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lvl="0"/>
            <a:r>
              <a:rPr lang="th-TH" noProof="0" smtClean="0"/>
              <a:t>คลิกไอคอนเพื่อเพิ่มตาราง</a:t>
            </a:r>
            <a:endParaRPr lang="th-TH" noProof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A646E47-C652-445A-A994-25303D41383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494425041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CC"/>
            </a:gs>
            <a:gs pos="100000">
              <a:srgbClr val="B7DEE8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>
            <a:off x="250825" y="1273175"/>
            <a:ext cx="8642350" cy="5219700"/>
          </a:xfrm>
          <a:prstGeom prst="roundRect">
            <a:avLst>
              <a:gd name="adj" fmla="val 5690"/>
            </a:avLst>
          </a:prstGeom>
          <a:solidFill>
            <a:schemeClr val="tx1"/>
          </a:solidFill>
          <a:ln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3075" name="Group 20"/>
          <p:cNvGrpSpPr>
            <a:grpSpLocks/>
          </p:cNvGrpSpPr>
          <p:nvPr/>
        </p:nvGrpSpPr>
        <p:grpSpPr bwMode="auto">
          <a:xfrm>
            <a:off x="0" y="228600"/>
            <a:ext cx="9147175" cy="955675"/>
            <a:chOff x="-190" y="144"/>
            <a:chExt cx="5762" cy="602"/>
          </a:xfrm>
        </p:grpSpPr>
        <p:sp>
          <p:nvSpPr>
            <p:cNvPr id="1036" name="Rectangle 12"/>
            <p:cNvSpPr>
              <a:spLocks noChangeArrowheads="1"/>
            </p:cNvSpPr>
            <p:nvPr/>
          </p:nvSpPr>
          <p:spPr bwMode="invGray">
            <a:xfrm>
              <a:off x="-77" y="458"/>
              <a:ext cx="5649" cy="288"/>
            </a:xfrm>
            <a:prstGeom prst="rect">
              <a:avLst/>
            </a:prstGeom>
            <a:solidFill>
              <a:srgbClr val="FF99CC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defRPr/>
              </a:pPr>
              <a:endParaRPr lang="th-TH" sz="1800" smtClean="0">
                <a:solidFill>
                  <a:prstClr val="white"/>
                </a:solidFill>
                <a:latin typeface="Angsana New" panose="02020603050405020304" pitchFamily="18" charset="-34"/>
              </a:endParaRPr>
            </a:p>
          </p:txBody>
        </p:sp>
        <p:grpSp>
          <p:nvGrpSpPr>
            <p:cNvPr id="3085" name="Group 13"/>
            <p:cNvGrpSpPr>
              <a:grpSpLocks/>
            </p:cNvGrpSpPr>
            <p:nvPr/>
          </p:nvGrpSpPr>
          <p:grpSpPr bwMode="auto">
            <a:xfrm>
              <a:off x="3762" y="144"/>
              <a:ext cx="1808" cy="551"/>
              <a:chOff x="1152" y="1963"/>
              <a:chExt cx="4098" cy="1274"/>
            </a:xfrm>
          </p:grpSpPr>
          <p:sp>
            <p:nvSpPr>
              <p:cNvPr id="1039" name="AutoShape 14"/>
              <p:cNvSpPr>
                <a:spLocks noChangeArrowheads="1"/>
              </p:cNvSpPr>
              <p:nvPr userDrawn="1"/>
            </p:nvSpPr>
            <p:spPr bwMode="invGray">
              <a:xfrm>
                <a:off x="1152" y="1968"/>
                <a:ext cx="2065" cy="1269"/>
              </a:xfrm>
              <a:prstGeom prst="parallelogram">
                <a:avLst>
                  <a:gd name="adj" fmla="val 42475"/>
                </a:avLst>
              </a:prstGeom>
              <a:solidFill>
                <a:srgbClr val="FFC000"/>
              </a:solidFill>
              <a:ln>
                <a:noFill/>
              </a:ln>
              <a:extLst/>
            </p:spPr>
            <p:txBody>
              <a:bodyPr wrap="none" anchor="ctr"/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z="1800" smtClean="0">
                  <a:solidFill>
                    <a:prstClr val="white"/>
                  </a:solidFill>
                  <a:latin typeface="Angsana New" panose="02020603050405020304" pitchFamily="18" charset="-34"/>
                </a:endParaRPr>
              </a:p>
            </p:txBody>
          </p:sp>
          <p:sp>
            <p:nvSpPr>
              <p:cNvPr id="1040" name="AutoShape 15"/>
              <p:cNvSpPr>
                <a:spLocks noChangeArrowheads="1"/>
              </p:cNvSpPr>
              <p:nvPr userDrawn="1"/>
            </p:nvSpPr>
            <p:spPr bwMode="invGray">
              <a:xfrm rot="10800000">
                <a:off x="2784" y="1968"/>
                <a:ext cx="2112" cy="12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494 h 21600"/>
                  <a:gd name="T14" fmla="*/ 17100 w 21600"/>
                  <a:gd name="T15" fmla="*/ 1710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399" y="21600"/>
                    </a:lnTo>
                    <a:lnTo>
                      <a:pt x="16201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th-TH"/>
              </a:p>
            </p:txBody>
          </p:sp>
          <p:sp>
            <p:nvSpPr>
              <p:cNvPr id="1041" name="Freeform 16"/>
              <p:cNvSpPr>
                <a:spLocks/>
              </p:cNvSpPr>
              <p:nvPr userDrawn="1"/>
            </p:nvSpPr>
            <p:spPr bwMode="invGray">
              <a:xfrm>
                <a:off x="4459" y="1963"/>
                <a:ext cx="791" cy="1269"/>
              </a:xfrm>
              <a:custGeom>
                <a:avLst/>
                <a:gdLst>
                  <a:gd name="T0" fmla="*/ 0 w 1254"/>
                  <a:gd name="T1" fmla="*/ 0 h 1270"/>
                  <a:gd name="T2" fmla="*/ 514 w 1254"/>
                  <a:gd name="T3" fmla="*/ 1250 h 1270"/>
                  <a:gd name="T4" fmla="*/ 1235 w 1254"/>
                  <a:gd name="T5" fmla="*/ 1251 h 1270"/>
                  <a:gd name="T6" fmla="*/ 1232 w 1254"/>
                  <a:gd name="T7" fmla="*/ 1 h 1270"/>
                  <a:gd name="T8" fmla="*/ 0 w 1254"/>
                  <a:gd name="T9" fmla="*/ 0 h 12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54" h="1270">
                    <a:moveTo>
                      <a:pt x="0" y="0"/>
                    </a:moveTo>
                    <a:lnTo>
                      <a:pt x="514" y="1269"/>
                    </a:lnTo>
                    <a:lnTo>
                      <a:pt x="1254" y="1270"/>
                    </a:lnTo>
                    <a:lnTo>
                      <a:pt x="125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/>
              </a:p>
            </p:txBody>
          </p:sp>
        </p:grpSp>
        <p:sp>
          <p:nvSpPr>
            <p:cNvPr id="1038" name="Rectangle 7"/>
            <p:cNvSpPr>
              <a:spLocks noChangeArrowheads="1"/>
            </p:cNvSpPr>
            <p:nvPr/>
          </p:nvSpPr>
          <p:spPr bwMode="ltGray">
            <a:xfrm>
              <a:off x="-190" y="242"/>
              <a:ext cx="5762" cy="473"/>
            </a:xfrm>
            <a:prstGeom prst="rect">
              <a:avLst/>
            </a:prstGeom>
            <a:solidFill>
              <a:srgbClr val="E5FFFF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defRPr/>
              </a:pPr>
              <a:endParaRPr lang="th-TH" sz="1800" smtClean="0">
                <a:solidFill>
                  <a:prstClr val="white"/>
                </a:solidFill>
                <a:latin typeface="Angsana New" panose="02020603050405020304" pitchFamily="18" charset="-34"/>
              </a:endParaRPr>
            </a:p>
          </p:txBody>
        </p:sp>
      </p:grpSp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208088" y="427038"/>
            <a:ext cx="61722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dirty="0" smtClean="0"/>
              <a:t>คลิกเพื่อแก้ไขลักษณะชื่อเรื่องต้นแบบ</a:t>
            </a:r>
            <a:endParaRPr lang="en-US" altLang="th-TH" dirty="0" smtClean="0"/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12875"/>
            <a:ext cx="8229600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dirty="0" smtClean="0"/>
              <a:t>ระดับที่สอง</a:t>
            </a:r>
          </a:p>
          <a:p>
            <a:pPr lvl="2"/>
            <a:r>
              <a:rPr lang="th-TH" altLang="th-TH" dirty="0" smtClean="0"/>
              <a:t>ระดับที่สาม</a:t>
            </a:r>
          </a:p>
          <a:p>
            <a:pPr lvl="3"/>
            <a:r>
              <a:rPr lang="th-TH" altLang="th-TH" dirty="0" smtClean="0"/>
              <a:t>ระดับที่สี่</a:t>
            </a:r>
          </a:p>
          <a:p>
            <a:pPr lvl="4"/>
            <a:r>
              <a:rPr lang="th-TH" altLang="th-TH" dirty="0" smtClean="0"/>
              <a:t>ระดับที่ห้า</a:t>
            </a:r>
            <a:endParaRPr lang="en-US" altLang="th-TH" dirty="0" smtClean="0"/>
          </a:p>
        </p:txBody>
      </p:sp>
      <p:pic>
        <p:nvPicPr>
          <p:cNvPr id="3078" name="รูปภาพ 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-53975"/>
            <a:ext cx="889000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สี่เหลี่ยมผืนผ้า 5"/>
          <p:cNvSpPr/>
          <p:nvPr userDrawn="1"/>
        </p:nvSpPr>
        <p:spPr>
          <a:xfrm>
            <a:off x="3975100" y="6597650"/>
            <a:ext cx="5172075" cy="252413"/>
          </a:xfrm>
          <a:prstGeom prst="rect">
            <a:avLst/>
          </a:prstGeom>
          <a:solidFill>
            <a:srgbClr val="003399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1800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แนวทางการบริหารจัดการเวลาเรียนและการจัดกิจกรรมเพิ่มเติมความรู้</a:t>
            </a:r>
          </a:p>
        </p:txBody>
      </p:sp>
      <p:sp>
        <p:nvSpPr>
          <p:cNvPr id="7" name="สามเหลี่ยมหน้าจั่ว 6"/>
          <p:cNvSpPr/>
          <p:nvPr userDrawn="1"/>
        </p:nvSpPr>
        <p:spPr>
          <a:xfrm>
            <a:off x="3584575" y="6596063"/>
            <a:ext cx="771525" cy="250825"/>
          </a:xfrm>
          <a:prstGeom prst="triangle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>
              <a:solidFill>
                <a:prstClr val="white"/>
              </a:solidFill>
            </a:endParaRPr>
          </a:p>
        </p:txBody>
      </p:sp>
      <p:pic>
        <p:nvPicPr>
          <p:cNvPr id="3081" name="รูปภาพ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019"/>
          <a:stretch>
            <a:fillRect/>
          </a:stretch>
        </p:blipFill>
        <p:spPr bwMode="auto">
          <a:xfrm>
            <a:off x="6254750" y="338138"/>
            <a:ext cx="1404938" cy="85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รูปภาพ 8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713" y="298450"/>
            <a:ext cx="1443037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รูปภาพ 9"/>
          <p:cNvPicPr>
            <a:picLocks noChangeAspect="1"/>
          </p:cNvPicPr>
          <p:nvPr userDrawn="1"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475664" y="298509"/>
            <a:ext cx="671512" cy="876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4702" r:id="rId1"/>
    <p:sldLayoutId id="2147484701" r:id="rId2"/>
    <p:sldLayoutId id="2147484703" r:id="rId3"/>
    <p:sldLayoutId id="2147484704" r:id="rId4"/>
    <p:sldLayoutId id="2147484705" r:id="rId5"/>
    <p:sldLayoutId id="2147484706" r:id="rId6"/>
    <p:sldLayoutId id="2147484707" r:id="rId7"/>
    <p:sldLayoutId id="2147484708" r:id="rId8"/>
    <p:sldLayoutId id="2147484709" r:id="rId9"/>
    <p:sldLayoutId id="2147484710" r:id="rId10"/>
    <p:sldLayoutId id="2147484711" r:id="rId11"/>
    <p:sldLayoutId id="2147484712" r:id="rId12"/>
    <p:sldLayoutId id="2147484713" r:id="rId13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0000C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•"/>
        <a:defRPr sz="3200" b="1">
          <a:solidFill>
            <a:srgbClr val="000099"/>
          </a:solidFill>
          <a:latin typeface="Angsana New" pitchFamily="18" charset="-34"/>
          <a:ea typeface="+mn-ea"/>
          <a:cs typeface="Angsana New" pitchFamily="18" charset="-34"/>
        </a:defRPr>
      </a:lvl1pPr>
      <a:lvl2pPr marL="742950" indent="-28575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–"/>
        <a:defRPr sz="2800" b="1">
          <a:solidFill>
            <a:srgbClr val="000099"/>
          </a:solidFill>
          <a:latin typeface="Angsana New" pitchFamily="18" charset="-34"/>
          <a:cs typeface="Angsana New" pitchFamily="18" charset="-34"/>
        </a:defRPr>
      </a:lvl2pPr>
      <a:lvl3pPr marL="1143000" indent="-22860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•"/>
        <a:defRPr sz="2400">
          <a:solidFill>
            <a:srgbClr val="000099"/>
          </a:solidFill>
          <a:latin typeface="Angsana New" pitchFamily="18" charset="-34"/>
          <a:cs typeface="Angsana New" pitchFamily="18" charset="-34"/>
        </a:defRPr>
      </a:lvl3pPr>
      <a:lvl4pPr marL="1600200" indent="-22860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–"/>
        <a:defRPr sz="2000">
          <a:solidFill>
            <a:srgbClr val="000099"/>
          </a:solidFill>
          <a:latin typeface="Angsana New" pitchFamily="18" charset="-34"/>
          <a:cs typeface="Angsana New" pitchFamily="18" charset="-34"/>
        </a:defRPr>
      </a:lvl4pPr>
      <a:lvl5pPr marL="2057400" indent="-22860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»"/>
        <a:defRPr sz="2000">
          <a:solidFill>
            <a:srgbClr val="000099"/>
          </a:solidFill>
          <a:latin typeface="Angsana New" pitchFamily="18" charset="-34"/>
          <a:cs typeface="Angsana New" pitchFamily="18" charset="-34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oleObject" Target="../embeddings/Microsoft_Excel_97-2003_Worksheet1.xls"/><Relationship Id="rId7" Type="http://schemas.openxmlformats.org/officeDocument/2006/relationships/oleObject" Target="../embeddings/Microsoft_Excel_97-2003_Workshee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oleObject" Target="../embeddings/Microsoft_Excel_97-2003_Worksheet2.xls"/><Relationship Id="rId10" Type="http://schemas.openxmlformats.org/officeDocument/2006/relationships/image" Target="../media/image13.jpeg"/><Relationship Id="rId4" Type="http://schemas.openxmlformats.org/officeDocument/2006/relationships/image" Target="../media/image9.png"/><Relationship Id="rId9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62000" y="260350"/>
            <a:ext cx="7772400" cy="2016125"/>
          </a:xfrm>
        </p:spPr>
        <p:txBody>
          <a:bodyPr/>
          <a:lstStyle/>
          <a:p>
            <a:pPr eaLnBrk="1" hangingPunct="1">
              <a:defRPr/>
            </a:pPr>
            <a:r>
              <a:rPr lang="th-TH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แนวทางการบริหารจัดการเวลาเรียน</a:t>
            </a:r>
            <a:r>
              <a:rPr lang="th-TH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/>
            </a:r>
            <a:br>
              <a:rPr lang="th-TH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</a:br>
            <a:r>
              <a:rPr lang="th-TH" sz="5400" dirty="0" smtClean="0">
                <a:solidFill>
                  <a:srgbClr val="FFFF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“ลดเวลาเรียน  เพิ่มเวลารู้”</a:t>
            </a:r>
            <a:endParaRPr lang="en-US" sz="5400" dirty="0">
              <a:solidFill>
                <a:srgbClr val="FFFF5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638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75978" y="5373216"/>
            <a:ext cx="6408390" cy="839788"/>
          </a:xfrm>
        </p:spPr>
        <p:txBody>
          <a:bodyPr/>
          <a:lstStyle/>
          <a:p>
            <a:pPr algn="r" eaLnBrk="1" hangingPunct="1"/>
            <a:r>
              <a:rPr lang="th-TH" altLang="th-TH" sz="4000" dirty="0" smtClean="0"/>
              <a:t>สำนักงานคณะกรรมการการศึกษาขั้นพื้นฐาน</a:t>
            </a:r>
            <a:endParaRPr lang="en-US" altLang="th-TH" sz="4000" dirty="0" smtClean="0"/>
          </a:p>
          <a:p>
            <a:pPr algn="r" eaLnBrk="1" hangingPunct="1"/>
            <a:r>
              <a:rPr lang="th-TH" altLang="th-TH" sz="4000" dirty="0" smtClean="0"/>
              <a:t>กระทรวงศึกษาธิการ</a:t>
            </a:r>
            <a:endParaRPr lang="en-US" altLang="th-TH" sz="4000" dirty="0" smtClean="0"/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090" y="5013176"/>
            <a:ext cx="856450" cy="1224136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51520" y="260648"/>
            <a:ext cx="8712968" cy="6408712"/>
          </a:xfrm>
          <a:prstGeom prst="roundRect">
            <a:avLst>
              <a:gd name="adj" fmla="val 6445"/>
            </a:avLst>
          </a:prstGeom>
          <a:solidFill>
            <a:srgbClr val="72009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99992" y="2285181"/>
            <a:ext cx="4197525" cy="639763"/>
          </a:xfrm>
        </p:spPr>
        <p:txBody>
          <a:bodyPr/>
          <a:lstStyle/>
          <a:p>
            <a:r>
              <a:rPr lang="th-TH" sz="3600" dirty="0">
                <a:solidFill>
                  <a:schemeClr val="tx1"/>
                </a:solidFill>
              </a:rPr>
              <a:t>พระราชดำรัส  องค์ ๔ </a:t>
            </a:r>
            <a:r>
              <a:rPr lang="th-TH" sz="3600" dirty="0" smtClean="0">
                <a:solidFill>
                  <a:schemeClr val="tx1"/>
                </a:solidFill>
              </a:rPr>
              <a:t>การศึกษา</a:t>
            </a:r>
            <a:endParaRPr lang="th-TH" sz="3600" dirty="0">
              <a:solidFill>
                <a:schemeClr val="tx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075663" y="3169046"/>
            <a:ext cx="3024729" cy="2564210"/>
          </a:xfrm>
        </p:spPr>
        <p:txBody>
          <a:bodyPr/>
          <a:lstStyle/>
          <a:p>
            <a:pPr lvl="1"/>
            <a:r>
              <a:rPr lang="th-TH" sz="3600" dirty="0" smtClean="0">
                <a:solidFill>
                  <a:schemeClr val="tx1"/>
                </a:solidFill>
              </a:rPr>
              <a:t>พุทธิศึกษา</a:t>
            </a:r>
          </a:p>
          <a:p>
            <a:pPr lvl="1"/>
            <a:r>
              <a:rPr lang="th-TH" sz="3600" dirty="0" smtClean="0">
                <a:solidFill>
                  <a:schemeClr val="tx1"/>
                </a:solidFill>
              </a:rPr>
              <a:t>จริยศึกษา</a:t>
            </a:r>
          </a:p>
          <a:p>
            <a:pPr lvl="1"/>
            <a:r>
              <a:rPr lang="th-TH" sz="3600" dirty="0" smtClean="0">
                <a:solidFill>
                  <a:schemeClr val="tx1"/>
                </a:solidFill>
              </a:rPr>
              <a:t>หัตถศึกษา</a:t>
            </a:r>
          </a:p>
          <a:p>
            <a:pPr lvl="1"/>
            <a:r>
              <a:rPr lang="th-TH" sz="3600" dirty="0" smtClean="0">
                <a:solidFill>
                  <a:schemeClr val="tx1"/>
                </a:solidFill>
              </a:rPr>
              <a:t>พลศึกษา</a:t>
            </a:r>
            <a:endParaRPr lang="th-TH" sz="3600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42" y="1229047"/>
            <a:ext cx="33147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33537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ลดเวลาเรียน  เพิ่มเวลารู้</a:t>
            </a:r>
            <a:endParaRPr lang="th-TH" dirty="0"/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5" r="7652"/>
          <a:stretch/>
        </p:blipFill>
        <p:spPr>
          <a:xfrm>
            <a:off x="428260" y="1550370"/>
            <a:ext cx="3639684" cy="48504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427984" y="2924944"/>
            <a:ext cx="4392488" cy="3384376"/>
          </a:xfrm>
          <a:prstGeom prst="wedgeRoundRectCallout">
            <a:avLst>
              <a:gd name="adj1" fmla="val -52680"/>
              <a:gd name="adj2" fmla="val -15207"/>
              <a:gd name="adj3" fmla="val 16667"/>
            </a:avLst>
          </a:prstGeom>
          <a:solidFill>
            <a:schemeClr val="tx1"/>
          </a:solidFill>
          <a:ln w="28575">
            <a:solidFill>
              <a:schemeClr val="accent5">
                <a:lumMod val="50000"/>
              </a:schemeClr>
            </a:solidFill>
            <a:prstDash val="sysDash"/>
          </a:ln>
        </p:spPr>
        <p:txBody>
          <a:bodyPr/>
          <a:lstStyle/>
          <a:p>
            <a:pPr marL="0" indent="0" algn="ctr">
              <a:buNone/>
            </a:pPr>
            <a:r>
              <a:rPr lang="th-TH" sz="3600" dirty="0" smtClean="0"/>
              <a:t>“ลดเวลาเรียนวิชาการ </a:t>
            </a:r>
            <a:br>
              <a:rPr lang="th-TH" sz="3600" dirty="0" smtClean="0"/>
            </a:br>
            <a:r>
              <a:rPr lang="th-TH" sz="3600" dirty="0" smtClean="0"/>
              <a:t>หวังเห็นเด็กศึกษานอกตำรา </a:t>
            </a:r>
            <a:br>
              <a:rPr lang="th-TH" sz="3600" dirty="0" smtClean="0"/>
            </a:br>
            <a:r>
              <a:rPr lang="th-TH" sz="3600" dirty="0" smtClean="0"/>
              <a:t>ไม่ใช่ท่องจำอย่างเดียว  </a:t>
            </a:r>
            <a:br>
              <a:rPr lang="th-TH" sz="3600" dirty="0" smtClean="0"/>
            </a:br>
            <a:r>
              <a:rPr lang="th-TH" sz="3600" dirty="0" smtClean="0">
                <a:solidFill>
                  <a:srgbClr val="C00000"/>
                </a:solidFill>
              </a:rPr>
              <a:t>ยังไม่ปล่อยกลับบ้านก่อน </a:t>
            </a:r>
            <a:r>
              <a:rPr lang="th-TH" sz="3600" dirty="0" smtClean="0"/>
              <a:t/>
            </a:r>
            <a:br>
              <a:rPr lang="th-TH" sz="3600" dirty="0" smtClean="0"/>
            </a:br>
            <a:r>
              <a:rPr lang="th-TH" sz="3600" dirty="0" smtClean="0"/>
              <a:t>เป็นภาระผู้ปกครอง”</a:t>
            </a:r>
            <a:endParaRPr lang="th-TH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139952" y="1484784"/>
            <a:ext cx="481093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พล.อ.</a:t>
            </a:r>
            <a:r>
              <a:rPr lang="th-TH" sz="32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ประยุทธ์ จันทร์โอชา นายกรัฐมนตรี </a:t>
            </a:r>
            <a:r>
              <a:rPr lang="th-TH" sz="28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28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กล่าวถึงนโยบายการลดเวลาการเรียนภาควิชาการลง </a:t>
            </a:r>
            <a:r>
              <a:rPr lang="th-TH" sz="24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24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4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</a:t>
            </a:r>
            <a:r>
              <a:rPr lang="th-TH" sz="24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เลิกในเวลา </a:t>
            </a:r>
            <a:r>
              <a:rPr lang="th-TH" sz="24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๑๔.๐๐ น.</a:t>
            </a:r>
            <a:r>
              <a:rPr lang="th-TH" sz="28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28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en-US" sz="2800" b="1" dirty="0">
              <a:solidFill>
                <a:srgbClr val="3366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8829719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172200" cy="639763"/>
          </a:xfrm>
        </p:spPr>
        <p:txBody>
          <a:bodyPr/>
          <a:lstStyle/>
          <a:p>
            <a:r>
              <a:rPr lang="th-TH" dirty="0" smtClean="0"/>
              <a:t>ความเป็นมา </a:t>
            </a:r>
            <a:r>
              <a:rPr lang="th-TH" dirty="0" smtClean="0">
                <a:solidFill>
                  <a:srgbClr val="C00000"/>
                </a:solidFill>
              </a:rPr>
              <a:t>“ลดเวลาเรียน เพิ่มเวลารู้”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67544" y="1484784"/>
            <a:ext cx="8136904" cy="1440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67544" y="3212976"/>
            <a:ext cx="8064896" cy="187220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7544" y="5229200"/>
            <a:ext cx="8064896" cy="10801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1628800"/>
            <a:ext cx="8435280" cy="4967288"/>
          </a:xfrm>
        </p:spPr>
        <p:txBody>
          <a:bodyPr/>
          <a:lstStyle/>
          <a:p>
            <a:pPr>
              <a:buNone/>
            </a:pPr>
            <a:r>
              <a:rPr lang="th-TH" dirty="0" smtClean="0"/>
              <a:t>      </a:t>
            </a:r>
            <a:r>
              <a:rPr lang="th-TH" dirty="0" smtClean="0">
                <a:solidFill>
                  <a:srgbClr val="000099"/>
                </a:solidFill>
              </a:rPr>
              <a:t>การ</a:t>
            </a:r>
            <a:r>
              <a:rPr lang="th-TH" dirty="0">
                <a:solidFill>
                  <a:srgbClr val="000099"/>
                </a:solidFill>
              </a:rPr>
              <a:t>เรียนรู้ของเด็กนักเรียนได้เปลี่ยนแปลงไป </a:t>
            </a:r>
            <a:r>
              <a:rPr lang="th-TH" dirty="0" smtClean="0">
                <a:solidFill>
                  <a:srgbClr val="000099"/>
                </a:solidFill>
              </a:rPr>
              <a:t>เนื่องจากมี</a:t>
            </a:r>
          </a:p>
          <a:p>
            <a:pPr>
              <a:spcAft>
                <a:spcPts val="1200"/>
              </a:spcAft>
              <a:buNone/>
            </a:pPr>
            <a:r>
              <a:rPr lang="th-TH" dirty="0" smtClean="0"/>
              <a:t>      </a:t>
            </a:r>
            <a:r>
              <a:rPr lang="th-TH" dirty="0" smtClean="0">
                <a:solidFill>
                  <a:srgbClr val="000099"/>
                </a:solidFill>
              </a:rPr>
              <a:t>แหล่ง</a:t>
            </a:r>
            <a:r>
              <a:rPr lang="th-TH" dirty="0">
                <a:solidFill>
                  <a:srgbClr val="000099"/>
                </a:solidFill>
              </a:rPr>
              <a:t>เรียนรู้ </a:t>
            </a:r>
            <a:r>
              <a:rPr lang="th-TH" dirty="0" smtClean="0">
                <a:solidFill>
                  <a:srgbClr val="000099"/>
                </a:solidFill>
              </a:rPr>
              <a:t>สื่อ</a:t>
            </a:r>
            <a:r>
              <a:rPr lang="th-TH" dirty="0">
                <a:solidFill>
                  <a:srgbClr val="000099"/>
                </a:solidFill>
              </a:rPr>
              <a:t>และเทคโนโลยี เช่น  </a:t>
            </a:r>
            <a:r>
              <a:rPr lang="en-US" sz="3600" dirty="0" smtClean="0">
                <a:solidFill>
                  <a:srgbClr val="000099"/>
                </a:solidFill>
              </a:rPr>
              <a:t>Internet , Computer</a:t>
            </a:r>
            <a:r>
              <a:rPr lang="en-US" sz="3600" dirty="0">
                <a:solidFill>
                  <a:srgbClr val="000099"/>
                </a:solidFill>
              </a:rPr>
              <a:t>, </a:t>
            </a:r>
            <a:r>
              <a:rPr lang="en-US" sz="3600" dirty="0" smtClean="0">
                <a:solidFill>
                  <a:srgbClr val="000099"/>
                </a:solidFill>
              </a:rPr>
              <a:t>              Tablet </a:t>
            </a:r>
            <a:r>
              <a:rPr lang="en-US" dirty="0" smtClean="0"/>
              <a:t>, Smart Phone</a:t>
            </a:r>
          </a:p>
          <a:p>
            <a:pPr>
              <a:lnSpc>
                <a:spcPct val="100000"/>
              </a:lnSpc>
              <a:spcAft>
                <a:spcPts val="1200"/>
              </a:spcAft>
              <a:buNone/>
            </a:pPr>
            <a:endParaRPr lang="th-TH" sz="1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Aft>
                <a:spcPts val="1200"/>
              </a:spcAft>
              <a:buNone/>
            </a:pPr>
            <a:r>
              <a:rPr lang="th-TH" dirty="0" smtClean="0">
                <a:solidFill>
                  <a:schemeClr val="accent6">
                    <a:lumMod val="50000"/>
                  </a:schemeClr>
                </a:solidFill>
              </a:rPr>
              <a:t>     </a:t>
            </a:r>
            <a:r>
              <a:rPr lang="th-TH" dirty="0" smtClean="0">
                <a:solidFill>
                  <a:schemeClr val="tx1"/>
                </a:solidFill>
              </a:rPr>
              <a:t>นักเรียนสามารถเรียนรู้</a:t>
            </a:r>
            <a:r>
              <a:rPr lang="th-TH" dirty="0">
                <a:solidFill>
                  <a:schemeClr val="tx1"/>
                </a:solidFill>
              </a:rPr>
              <a:t>ได้ด้วย</a:t>
            </a:r>
            <a:r>
              <a:rPr lang="th-TH" dirty="0" smtClean="0">
                <a:solidFill>
                  <a:schemeClr val="tx1"/>
                </a:solidFill>
              </a:rPr>
              <a:t>ตนเอง ไม่</a:t>
            </a:r>
            <a:r>
              <a:rPr lang="th-TH" dirty="0">
                <a:solidFill>
                  <a:schemeClr val="tx1"/>
                </a:solidFill>
              </a:rPr>
              <a:t>จำเป็นต้องจำกัด</a:t>
            </a:r>
            <a:r>
              <a:rPr lang="th-TH" dirty="0" smtClean="0">
                <a:solidFill>
                  <a:schemeClr val="tx1"/>
                </a:solidFill>
              </a:rPr>
              <a:t>เฉพาะ              ใน</a:t>
            </a:r>
            <a:r>
              <a:rPr lang="th-TH" dirty="0">
                <a:solidFill>
                  <a:schemeClr val="tx1"/>
                </a:solidFill>
              </a:rPr>
              <a:t>ห้องเรียนตาม</a:t>
            </a:r>
            <a:r>
              <a:rPr lang="th-TH" dirty="0" smtClean="0">
                <a:solidFill>
                  <a:schemeClr val="tx1"/>
                </a:solidFill>
              </a:rPr>
              <a:t>เวลาที่</a:t>
            </a:r>
            <a:r>
              <a:rPr lang="th-TH" dirty="0">
                <a:solidFill>
                  <a:schemeClr val="tx1"/>
                </a:solidFill>
              </a:rPr>
              <a:t>ครู</a:t>
            </a:r>
            <a:r>
              <a:rPr lang="th-TH" dirty="0" smtClean="0">
                <a:solidFill>
                  <a:schemeClr val="tx1"/>
                </a:solidFill>
              </a:rPr>
              <a:t>กำหนดสามารถ</a:t>
            </a:r>
            <a:r>
              <a:rPr lang="th-TH" dirty="0">
                <a:solidFill>
                  <a:schemeClr val="tx1"/>
                </a:solidFill>
              </a:rPr>
              <a:t>เรียนรู้ได้ทุก</a:t>
            </a:r>
            <a:r>
              <a:rPr lang="th-TH" dirty="0" smtClean="0">
                <a:solidFill>
                  <a:schemeClr val="tx1"/>
                </a:solidFill>
              </a:rPr>
              <a:t>แห่งทุกเวลา           ทั้ง</a:t>
            </a:r>
            <a:r>
              <a:rPr lang="th-TH" dirty="0">
                <a:solidFill>
                  <a:schemeClr val="tx1"/>
                </a:solidFill>
              </a:rPr>
              <a:t>ในห้องเรียน</a:t>
            </a:r>
            <a:r>
              <a:rPr lang="th-TH" dirty="0" smtClean="0">
                <a:solidFill>
                  <a:schemeClr val="tx1"/>
                </a:solidFill>
              </a:rPr>
              <a:t>และนอก</a:t>
            </a:r>
            <a:r>
              <a:rPr lang="th-TH" dirty="0">
                <a:solidFill>
                  <a:schemeClr val="tx1"/>
                </a:solidFill>
              </a:rPr>
              <a:t>ห้องเรียน </a:t>
            </a:r>
            <a:r>
              <a:rPr lang="th-TH" dirty="0" smtClean="0">
                <a:solidFill>
                  <a:schemeClr val="tx1"/>
                </a:solidFill>
              </a:rPr>
              <a:t>ตาม</a:t>
            </a:r>
            <a:r>
              <a:rPr lang="th-TH" dirty="0">
                <a:solidFill>
                  <a:schemeClr val="tx1"/>
                </a:solidFill>
              </a:rPr>
              <a:t>ความ</a:t>
            </a:r>
            <a:r>
              <a:rPr lang="th-TH" dirty="0" smtClean="0">
                <a:solidFill>
                  <a:schemeClr val="tx1"/>
                </a:solidFill>
              </a:rPr>
              <a:t>พร้อมของ</a:t>
            </a:r>
            <a:r>
              <a:rPr lang="th-TH" dirty="0">
                <a:solidFill>
                  <a:schemeClr val="tx1"/>
                </a:solidFill>
              </a:rPr>
              <a:t>นักเรียน </a:t>
            </a:r>
            <a:endParaRPr lang="th-TH" dirty="0" smtClean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Aft>
                <a:spcPts val="1200"/>
              </a:spcAft>
              <a:buNone/>
            </a:pPr>
            <a:endParaRPr lang="th-TH" sz="11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th-TH" dirty="0" smtClean="0">
                <a:solidFill>
                  <a:schemeClr val="accent3">
                    <a:lumMod val="50000"/>
                  </a:schemeClr>
                </a:solidFill>
              </a:rPr>
              <a:t>      </a:t>
            </a:r>
            <a:r>
              <a:rPr lang="th-TH" dirty="0" smtClean="0">
                <a:solidFill>
                  <a:schemeClr val="tx1"/>
                </a:solidFill>
              </a:rPr>
              <a:t>ครูผู้สอนต้อง</a:t>
            </a:r>
            <a:r>
              <a:rPr lang="th-TH" dirty="0">
                <a:solidFill>
                  <a:schemeClr val="tx1"/>
                </a:solidFill>
              </a:rPr>
              <a:t>ปรับวิธีการจัดการเรียนรู้ และนักเรียนต้อง</a:t>
            </a:r>
            <a:r>
              <a:rPr lang="th-TH" dirty="0" smtClean="0">
                <a:solidFill>
                  <a:schemeClr val="tx1"/>
                </a:solidFill>
              </a:rPr>
              <a:t>เปลี่ยน           วิธีการเรียนรู้ของ</a:t>
            </a:r>
            <a:r>
              <a:rPr lang="th-TH" dirty="0">
                <a:solidFill>
                  <a:schemeClr val="tx1"/>
                </a:solidFill>
              </a:rPr>
              <a:t>ตนเอง</a:t>
            </a:r>
          </a:p>
        </p:txBody>
      </p:sp>
    </p:spTree>
    <p:extLst>
      <p:ext uri="{BB962C8B-B14F-4D97-AF65-F5344CB8AC3E}">
        <p14:creationId xmlns:p14="http://schemas.microsoft.com/office/powerpoint/2010/main" val="80177633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ห้าเหลี่ยม 3"/>
          <p:cNvSpPr/>
          <p:nvPr/>
        </p:nvSpPr>
        <p:spPr>
          <a:xfrm>
            <a:off x="611560" y="2204864"/>
            <a:ext cx="3528392" cy="1008112"/>
          </a:xfrm>
          <a:prstGeom prst="homePlate">
            <a:avLst>
              <a:gd name="adj" fmla="val 40976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484784"/>
            <a:ext cx="7787208" cy="4967288"/>
          </a:xfrm>
        </p:spPr>
        <p:txBody>
          <a:bodyPr/>
          <a:lstStyle/>
          <a:p>
            <a:pPr lvl="0">
              <a:buNone/>
            </a:pPr>
            <a:r>
              <a:rPr lang="th-TH" sz="4000" dirty="0" smtClean="0"/>
              <a:t> </a:t>
            </a:r>
          </a:p>
          <a:p>
            <a:pPr lvl="0"/>
            <a:endParaRPr lang="th-TH" sz="4000" dirty="0" smtClean="0"/>
          </a:p>
          <a:p>
            <a:pPr lvl="0">
              <a:lnSpc>
                <a:spcPct val="100000"/>
              </a:lnSpc>
              <a:buNone/>
            </a:pPr>
            <a:r>
              <a:rPr lang="th-TH" sz="4000" dirty="0" smtClean="0"/>
              <a:t>    </a:t>
            </a:r>
            <a:r>
              <a:rPr lang="th-TH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ลดเวลาเรียน</a:t>
            </a:r>
          </a:p>
          <a:p>
            <a:pPr lvl="0">
              <a:lnSpc>
                <a:spcPct val="100000"/>
              </a:lnSpc>
              <a:buNone/>
            </a:pPr>
            <a:endParaRPr lang="th-TH" sz="3600" dirty="0" smtClean="0">
              <a:solidFill>
                <a:srgbClr val="C00000"/>
              </a:solidFill>
            </a:endParaRPr>
          </a:p>
          <a:p>
            <a:pPr lvl="0">
              <a:lnSpc>
                <a:spcPct val="100000"/>
              </a:lnSpc>
              <a:buNone/>
            </a:pPr>
            <a:r>
              <a:rPr lang="th-TH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th-TH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การลดเวลาเรียนภาควิชาการและการลดเวลาของ   การจัดกิจกรรมการเรียนรู้ที่ผู้เรียนเป็นผู้รับความรู้ เช่น การบรรยาย การสาธิต การศึกษาใบความรู้ ให้น้อยลง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ความหมาย </a:t>
            </a:r>
            <a:r>
              <a:rPr lang="th-TH" dirty="0" smtClean="0">
                <a:solidFill>
                  <a:srgbClr val="C00000"/>
                </a:solidFill>
              </a:rPr>
              <a:t>“ลดเวลาเรียน เพิ่มเวลารู้”</a:t>
            </a:r>
            <a:endParaRPr lang="th-TH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ห้าเหลี่ยม 3"/>
          <p:cNvSpPr/>
          <p:nvPr/>
        </p:nvSpPr>
        <p:spPr>
          <a:xfrm>
            <a:off x="539552" y="1700808"/>
            <a:ext cx="3528392" cy="1008112"/>
          </a:xfrm>
          <a:prstGeom prst="homePlate">
            <a:avLst>
              <a:gd name="adj" fmla="val 4097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ความหมาย </a:t>
            </a:r>
            <a:r>
              <a:rPr lang="th-TH" dirty="0" smtClean="0">
                <a:solidFill>
                  <a:srgbClr val="C00000"/>
                </a:solidFill>
              </a:rPr>
              <a:t>“ลดเวลาเรียน เพิ่มเวลารู้”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967288"/>
          </a:xfrm>
        </p:spPr>
        <p:txBody>
          <a:bodyPr/>
          <a:lstStyle/>
          <a:p>
            <a:pPr lvl="0">
              <a:buNone/>
            </a:pPr>
            <a:endParaRPr lang="th-TH" dirty="0" smtClean="0"/>
          </a:p>
          <a:p>
            <a:pPr lvl="0">
              <a:buNone/>
            </a:pPr>
            <a:endParaRPr lang="th-TH" dirty="0" smtClean="0"/>
          </a:p>
          <a:p>
            <a:pPr lvl="0">
              <a:buNone/>
            </a:pPr>
            <a:r>
              <a:rPr lang="th-TH" sz="3600" dirty="0" smtClean="0"/>
              <a:t>     </a:t>
            </a:r>
            <a:r>
              <a:rPr lang="th-TH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เพิ่มเวลารู้ </a:t>
            </a:r>
          </a:p>
          <a:p>
            <a:pPr lvl="0">
              <a:buNone/>
            </a:pPr>
            <a:endParaRPr lang="th-TH" sz="4800" dirty="0" smtClean="0">
              <a:solidFill>
                <a:srgbClr val="C00000"/>
              </a:solidFill>
            </a:endParaRPr>
          </a:p>
          <a:p>
            <a:pPr lvl="0">
              <a:buNone/>
            </a:pPr>
            <a:endParaRPr lang="th-TH" sz="4800" dirty="0" smtClean="0">
              <a:solidFill>
                <a:srgbClr val="C00000"/>
              </a:solidFill>
            </a:endParaRPr>
          </a:p>
          <a:p>
            <a:pPr lvl="0">
              <a:lnSpc>
                <a:spcPct val="100000"/>
              </a:lnSpc>
              <a:buNone/>
            </a:pPr>
            <a:r>
              <a:rPr lang="th-TH" sz="4800" dirty="0" smtClean="0">
                <a:solidFill>
                  <a:srgbClr val="C00000"/>
                </a:solidFill>
              </a:rPr>
              <a:t>		</a:t>
            </a:r>
            <a:r>
              <a:rPr lang="th-TH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การเพิ่มเวลาและโอกาสให้ผู้เรียนได้ลงมือปฏิบัติจริง มีประสบการณ์ตรง คิดวิเคราะห์ ทำงานเป็นทีม และเรียนรู้ด้วยตนเองอย่างมีความสุขจากกิจกรรมสร้างสรรค์ที่หลากหลายมากขึ้น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ความหมาย </a:t>
            </a:r>
            <a:r>
              <a:rPr lang="th-TH" dirty="0" smtClean="0">
                <a:solidFill>
                  <a:srgbClr val="C00000"/>
                </a:solidFill>
              </a:rPr>
              <a:t>“ลดเวลาเรียน เพิ่มเวลารู้”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th-TH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การบริหารจัดการเวลาเรียน </a:t>
            </a:r>
          </a:p>
          <a:p>
            <a:pPr lvl="0">
              <a:lnSpc>
                <a:spcPct val="100000"/>
              </a:lnSpc>
              <a:buNone/>
            </a:pPr>
            <a:r>
              <a:rPr lang="th-TH" sz="4800" dirty="0" smtClean="0">
                <a:solidFill>
                  <a:srgbClr val="C00000"/>
                </a:solidFill>
              </a:rPr>
              <a:t>        </a:t>
            </a:r>
            <a:r>
              <a:rPr lang="th-TH" sz="4000" dirty="0" smtClean="0"/>
              <a:t> การจัดสัดส่วนเวลาของการ</a:t>
            </a:r>
            <a:r>
              <a:rPr lang="th-TH" sz="4000" u="sng" dirty="0" smtClean="0">
                <a:solidFill>
                  <a:schemeClr val="accent3">
                    <a:lumMod val="50000"/>
                  </a:schemeClr>
                </a:solidFill>
              </a:rPr>
              <a:t>จัดกิจกรรมการเรียนรู้      ที่ผู้เรียนเป็นผู้รับความรู้ให้น้อยลง</a:t>
            </a:r>
            <a:r>
              <a:rPr lang="th-TH" sz="4000" u="sng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th-TH" sz="4000" dirty="0" smtClean="0"/>
              <a:t>และ</a:t>
            </a:r>
            <a:r>
              <a:rPr lang="th-TH" sz="4000" u="sng" dirty="0" smtClean="0">
                <a:solidFill>
                  <a:schemeClr val="accent3">
                    <a:lumMod val="50000"/>
                  </a:schemeClr>
                </a:solidFill>
              </a:rPr>
              <a:t>เพิ่มเวลาของกิจกรรมการเรียนรู้ที่ผู้เรียนเป็นผู้ลงมือปฏิบัติจริง และสร้างความรู้ด้วยตนเองมากขึ้น</a:t>
            </a:r>
            <a:r>
              <a:rPr lang="th-TH" sz="4000" u="sng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th-TH" sz="4000" dirty="0" smtClean="0"/>
              <a:t>เพื่อให้ผู้เรียนได้รับการพัฒนาตามความสนใจ ความถนัดและความต้องการ ได้เพิ่มพูนทักษะการคิดวิเคราะห์ ทักษะชีวิต ความมีน้ำใจ การทำงานเป็นทีม และมีความสุขในการเรียนรู้</a:t>
            </a:r>
            <a:endParaRPr lang="en-US" sz="4000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984776" cy="639763"/>
          </a:xfrm>
        </p:spPr>
        <p:txBody>
          <a:bodyPr/>
          <a:lstStyle/>
          <a:p>
            <a:r>
              <a:rPr lang="th-TH" sz="3400" dirty="0" smtClean="0"/>
              <a:t>หลักการจัดกิจกรรม</a:t>
            </a:r>
            <a:r>
              <a:rPr lang="th-TH" sz="3400" dirty="0" smtClean="0">
                <a:solidFill>
                  <a:srgbClr val="0000CC"/>
                </a:solidFill>
              </a:rPr>
              <a:t>“ลดเวลาเรียน เพิ่มเวลารู้”</a:t>
            </a:r>
            <a:endParaRPr lang="th-TH" sz="3400" dirty="0">
              <a:solidFill>
                <a:srgbClr val="0000CC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967288"/>
          </a:xfrm>
        </p:spPr>
        <p:txBody>
          <a:bodyPr/>
          <a:lstStyle/>
          <a:p>
            <a:pPr>
              <a:spcAft>
                <a:spcPts val="1200"/>
              </a:spcAft>
              <a:buNone/>
            </a:pPr>
            <a:r>
              <a:rPr lang="th-TH" sz="3600" dirty="0" smtClean="0"/>
              <a:t>หลักการของการจัดกิจกรรม  </a:t>
            </a:r>
            <a:r>
              <a:rPr lang="th-TH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“ลดเวลาเรียน เพิ่มเวลารู้”</a:t>
            </a:r>
          </a:p>
          <a:p>
            <a:pPr marL="457200" lvl="1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sz="3200" dirty="0" smtClean="0"/>
              <a:t>จัดกิจกรรมการเรียนรู้ที่ครอบคลุมหลักองค์ ๔ การศึกษา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sz="3200" dirty="0" smtClean="0"/>
              <a:t>	</a:t>
            </a:r>
            <a:r>
              <a:rPr lang="th-TH" sz="3200" dirty="0" smtClean="0">
                <a:solidFill>
                  <a:schemeClr val="accent2">
                    <a:lumMod val="75000"/>
                  </a:schemeClr>
                </a:solidFill>
              </a:rPr>
              <a:t>พุทธิศึกษา   </a:t>
            </a:r>
            <a:r>
              <a:rPr lang="th-TH" sz="3200" dirty="0" err="1" smtClean="0">
                <a:solidFill>
                  <a:schemeClr val="accent2">
                    <a:lumMod val="75000"/>
                  </a:schemeClr>
                </a:solidFill>
              </a:rPr>
              <a:t>จริย</a:t>
            </a:r>
            <a:r>
              <a:rPr lang="th-TH" sz="3200" dirty="0" smtClean="0">
                <a:solidFill>
                  <a:schemeClr val="accent2">
                    <a:lumMod val="75000"/>
                  </a:schemeClr>
                </a:solidFill>
              </a:rPr>
              <a:t>ศึกษา  </a:t>
            </a:r>
            <a:r>
              <a:rPr lang="th-TH" sz="3200" dirty="0" err="1" smtClean="0">
                <a:solidFill>
                  <a:schemeClr val="accent2">
                    <a:lumMod val="75000"/>
                  </a:schemeClr>
                </a:solidFill>
              </a:rPr>
              <a:t>หัตถ</a:t>
            </a:r>
            <a:r>
              <a:rPr lang="th-TH" sz="3200" dirty="0" smtClean="0">
                <a:solidFill>
                  <a:schemeClr val="accent2">
                    <a:lumMod val="75000"/>
                  </a:schemeClr>
                </a:solidFill>
              </a:rPr>
              <a:t>ศึกษา  พลศึกษา</a:t>
            </a:r>
          </a:p>
          <a:p>
            <a:pPr marL="457200" lvl="1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sz="3200" dirty="0" smtClean="0">
                <a:solidFill>
                  <a:srgbClr val="0000CC"/>
                </a:solidFill>
              </a:rPr>
              <a:t> ตาม</a:t>
            </a:r>
            <a:r>
              <a:rPr lang="th-TH" sz="3200" dirty="0" smtClean="0"/>
              <a:t>ความสนใจ ความถนัด ของผู้เรียน </a:t>
            </a:r>
            <a:endParaRPr lang="th-TH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0850" indent="80963">
              <a:lnSpc>
                <a:spcPct val="100000"/>
              </a:lnSpc>
              <a:buFont typeface="Wingdings" pitchFamily="2" charset="2"/>
              <a:buChar char="v"/>
            </a:pPr>
            <a:r>
              <a:rPr lang="th-TH" sz="3200" dirty="0" smtClean="0"/>
              <a:t> เน้นผู้เรียนเป็นสำคัญ  ให้ผู้เรียนได้ลงมือปฏิบัติจริง</a:t>
            </a:r>
            <a:r>
              <a:rPr lang="th-TH" dirty="0" smtClean="0">
                <a:solidFill>
                  <a:srgbClr val="0000CC"/>
                </a:solidFill>
              </a:rPr>
              <a:t> </a:t>
            </a:r>
          </a:p>
          <a:p>
            <a:pPr marL="450850" indent="80963">
              <a:lnSpc>
                <a:spcPct val="100000"/>
              </a:lnSpc>
              <a:buFont typeface="Wingdings" pitchFamily="2" charset="2"/>
              <a:buChar char="v"/>
            </a:pPr>
            <a:r>
              <a:rPr lang="th-TH" dirty="0" smtClean="0">
                <a:solidFill>
                  <a:srgbClr val="0000CC"/>
                </a:solidFill>
              </a:rPr>
              <a:t> เรียนรู้อย่างมีความหมายและเชื่อมโยงกับชีวิตจริง</a:t>
            </a:r>
          </a:p>
          <a:p>
            <a:pPr marL="450850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dirty="0" smtClean="0">
                <a:solidFill>
                  <a:srgbClr val="0000CC"/>
                </a:solidFill>
              </a:rPr>
              <a:t> ผู้เรียนได้วางแผน คิดวิเคราะห์ อภิปราย สรุปความรู้ </a:t>
            </a:r>
          </a:p>
          <a:p>
            <a:pPr marL="450850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dirty="0" smtClean="0">
                <a:solidFill>
                  <a:srgbClr val="0000CC"/>
                </a:solidFill>
              </a:rPr>
              <a:t> นำเสนอ จุดประกายความคิด สร้างแรงบันดาลใจ</a:t>
            </a:r>
          </a:p>
          <a:p>
            <a:pPr marL="450850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dirty="0" smtClean="0">
                <a:solidFill>
                  <a:srgbClr val="0000CC"/>
                </a:solidFill>
              </a:rPr>
              <a:t> การเรียนรู้ให้เกิดขึ้นได้ทุกเวลา ทุกสถานที่</a:t>
            </a:r>
          </a:p>
          <a:p>
            <a:pPr marL="457200" lvl="1" indent="0">
              <a:lnSpc>
                <a:spcPts val="3200"/>
              </a:lnSpc>
              <a:buFont typeface="Wingdings" pitchFamily="2" charset="2"/>
              <a:buChar char="v"/>
            </a:pP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31240510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z="3200" smtClean="0"/>
              <a:t>โครงสร้างเวลาเรียน</a:t>
            </a:r>
            <a:r>
              <a:rPr lang="th-TH" altLang="th-TH" sz="3200" smtClean="0">
                <a:solidFill>
                  <a:srgbClr val="C00000"/>
                </a:solidFill>
              </a:rPr>
              <a:t>ระดับมัธยมศึกษาตอนต้น</a:t>
            </a:r>
          </a:p>
        </p:txBody>
      </p:sp>
      <p:graphicFrame>
        <p:nvGraphicFramePr>
          <p:cNvPr id="2050" name="แผนภูมิ 4"/>
          <p:cNvGraphicFramePr>
            <a:graphicFrameLocks/>
          </p:cNvGraphicFramePr>
          <p:nvPr/>
        </p:nvGraphicFramePr>
        <p:xfrm>
          <a:off x="128588" y="2189163"/>
          <a:ext cx="4494212" cy="3989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3" r:id="rId3" imgW="4493141" imgH="3993226" progId="Excel.Sheet.8">
                  <p:embed/>
                </p:oleObj>
              </mc:Choice>
              <mc:Fallback>
                <p:oleObj r:id="rId3" imgW="4493141" imgH="3993226" progId="Excel.Sheet.8">
                  <p:embed/>
                  <p:pic>
                    <p:nvPicPr>
                      <p:cNvPr id="0" name="Picture 4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8" y="2189163"/>
                        <a:ext cx="4494212" cy="3989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แผนภูมิ 5"/>
          <p:cNvGraphicFramePr>
            <a:graphicFrameLocks/>
          </p:cNvGraphicFramePr>
          <p:nvPr/>
        </p:nvGraphicFramePr>
        <p:xfrm>
          <a:off x="4376738" y="1854200"/>
          <a:ext cx="4494212" cy="3989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4" r:id="rId5" imgW="4493141" imgH="3993226" progId="Excel.Sheet.8">
                  <p:embed/>
                </p:oleObj>
              </mc:Choice>
              <mc:Fallback>
                <p:oleObj r:id="rId5" imgW="4493141" imgH="3993226" progId="Excel.Sheet.8">
                  <p:embed/>
                  <p:pic>
                    <p:nvPicPr>
                      <p:cNvPr id="0" name="Picture 42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6738" y="1854200"/>
                        <a:ext cx="4494212" cy="3989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แผนภูมิ 6"/>
          <p:cNvGraphicFramePr>
            <a:graphicFrameLocks/>
          </p:cNvGraphicFramePr>
          <p:nvPr/>
        </p:nvGraphicFramePr>
        <p:xfrm>
          <a:off x="128588" y="1863725"/>
          <a:ext cx="4494212" cy="3989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5" r:id="rId7" imgW="4493141" imgH="3987130" progId="Excel.Sheet.8">
                  <p:embed/>
                </p:oleObj>
              </mc:Choice>
              <mc:Fallback>
                <p:oleObj r:id="rId7" imgW="4493141" imgH="3987130" progId="Excel.Sheet.8">
                  <p:embed/>
                  <p:pic>
                    <p:nvPicPr>
                      <p:cNvPr id="0" name="Picture 43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8" y="1863725"/>
                        <a:ext cx="4494212" cy="3989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TextBox 7"/>
          <p:cNvSpPr txBox="1">
            <a:spLocks noChangeArrowheads="1"/>
          </p:cNvSpPr>
          <p:nvPr/>
        </p:nvSpPr>
        <p:spPr bwMode="auto">
          <a:xfrm>
            <a:off x="1771650" y="3306763"/>
            <a:ext cx="1277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กลุ่มสาระ</a:t>
            </a:r>
          </a:p>
          <a:p>
            <a:pPr algn="ctr" eaLnBrk="1" hangingPunct="1"/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พื้นฐาน</a:t>
            </a:r>
          </a:p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๘๘๐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358775" y="5730875"/>
            <a:ext cx="4105275" cy="793750"/>
          </a:xfrm>
          <a:prstGeom prst="rect">
            <a:avLst/>
          </a:prstGeom>
          <a:ln>
            <a:noFill/>
          </a:ln>
        </p:spPr>
        <p:txBody>
          <a:bodyPr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เรียนจริง ๑</a:t>
            </a:r>
            <a:r>
              <a:rPr lang="en-US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๔๐๐ ชม./ปี</a:t>
            </a:r>
          </a:p>
          <a:p>
            <a:pPr>
              <a:defRPr/>
            </a:pPr>
            <a:r>
              <a:rPr 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หรือ  ๓๕</a:t>
            </a:r>
            <a:r>
              <a:rPr lang="en-US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ชม./สัปดาห์</a:t>
            </a:r>
            <a:endPara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56" name="TextBox 9"/>
          <p:cNvSpPr txBox="1">
            <a:spLocks noChangeArrowheads="1"/>
          </p:cNvSpPr>
          <p:nvPr/>
        </p:nvSpPr>
        <p:spPr bwMode="auto">
          <a:xfrm>
            <a:off x="468313" y="2420938"/>
            <a:ext cx="21224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กิจกรรมพัฒนา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ผู้เรียน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๑๒๐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หรือ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๓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สัปดาห์</a:t>
            </a:r>
          </a:p>
        </p:txBody>
      </p:sp>
      <p:sp>
        <p:nvSpPr>
          <p:cNvPr id="2057" name="TextBox 10"/>
          <p:cNvSpPr txBox="1">
            <a:spLocks noChangeArrowheads="1"/>
          </p:cNvSpPr>
          <p:nvPr/>
        </p:nvSpPr>
        <p:spPr bwMode="auto">
          <a:xfrm>
            <a:off x="2555875" y="2492375"/>
            <a:ext cx="20828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รายวิชา</a:t>
            </a:r>
          </a:p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   เพิ่มเติมที่</a:t>
            </a:r>
          </a:p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          โรงเรียน</a:t>
            </a:r>
          </a:p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            จัดเพิ่ม</a:t>
            </a:r>
          </a:p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             ขึ้นเอง</a:t>
            </a:r>
          </a:p>
        </p:txBody>
      </p:sp>
      <p:sp>
        <p:nvSpPr>
          <p:cNvPr id="2058" name="TextBox 11"/>
          <p:cNvSpPr txBox="1">
            <a:spLocks noChangeArrowheads="1"/>
          </p:cNvSpPr>
          <p:nvPr/>
        </p:nvSpPr>
        <p:spPr bwMode="auto">
          <a:xfrm>
            <a:off x="866775" y="1393825"/>
            <a:ext cx="34528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24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ปัจจุบัน</a:t>
            </a:r>
          </a:p>
          <a:p>
            <a:pPr algn="ctr" eaLnBrk="1" hangingPunct="1">
              <a:lnSpc>
                <a:spcPts val="24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altLang="th-TH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ไม่น้อยกว่า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”  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๑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๒๐๐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2059" name="TextBox 12"/>
          <p:cNvSpPr txBox="1">
            <a:spLocks noChangeArrowheads="1"/>
          </p:cNvSpPr>
          <p:nvPr/>
        </p:nvSpPr>
        <p:spPr bwMode="auto">
          <a:xfrm>
            <a:off x="6019800" y="3297238"/>
            <a:ext cx="1277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กลุ่มสาระ</a:t>
            </a:r>
          </a:p>
          <a:p>
            <a:pPr algn="ctr" eaLnBrk="1" hangingPunct="1"/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พื้นฐาน</a:t>
            </a:r>
          </a:p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๘๘๐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2060" name="TextBox 13"/>
          <p:cNvSpPr txBox="1">
            <a:spLocks noChangeArrowheads="1"/>
          </p:cNvSpPr>
          <p:nvPr/>
        </p:nvSpPr>
        <p:spPr bwMode="auto">
          <a:xfrm>
            <a:off x="6588125" y="2127250"/>
            <a:ext cx="10445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กิจกรรม  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หมวด</a:t>
            </a:r>
          </a:p>
          <a:p>
            <a:pPr eaLnBrk="1" hangingPunct="1"/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๒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๔</a:t>
            </a:r>
            <a:endParaRPr lang="th-TH" altLang="th-TH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61" name="TextBox 14"/>
          <p:cNvSpPr txBox="1">
            <a:spLocks noChangeArrowheads="1"/>
          </p:cNvSpPr>
          <p:nvPr/>
        </p:nvSpPr>
        <p:spPr bwMode="auto">
          <a:xfrm>
            <a:off x="4922838" y="1393825"/>
            <a:ext cx="34528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24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ใหม่</a:t>
            </a:r>
          </a:p>
          <a:p>
            <a:pPr algn="ctr" eaLnBrk="1" hangingPunct="1">
              <a:lnSpc>
                <a:spcPts val="24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altLang="th-TH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ไม่เกิน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”  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๑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๒๐๐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pic>
        <p:nvPicPr>
          <p:cNvPr id="2062" name="รูปภาพ 15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6" t="24654" r="72112" b="37634"/>
          <a:stretch>
            <a:fillRect/>
          </a:stretch>
        </p:blipFill>
        <p:spPr bwMode="auto">
          <a:xfrm>
            <a:off x="7370763" y="2624138"/>
            <a:ext cx="8112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รูปภาพ 16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2" t="25340" r="38974" b="36949"/>
          <a:stretch>
            <a:fillRect/>
          </a:stretch>
        </p:blipFill>
        <p:spPr bwMode="auto">
          <a:xfrm>
            <a:off x="7569200" y="3284538"/>
            <a:ext cx="809625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รูปภาพ 17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7" t="24744" r="4568" b="37546"/>
          <a:stretch>
            <a:fillRect/>
          </a:stretch>
        </p:blipFill>
        <p:spPr bwMode="auto">
          <a:xfrm>
            <a:off x="7569200" y="4005263"/>
            <a:ext cx="80962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5" name="TextBox 18"/>
          <p:cNvSpPr txBox="1">
            <a:spLocks noChangeArrowheads="1"/>
          </p:cNvSpPr>
          <p:nvPr/>
        </p:nvSpPr>
        <p:spPr bwMode="auto">
          <a:xfrm>
            <a:off x="4795838" y="2349500"/>
            <a:ext cx="2079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      หมวด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                 </a:t>
            </a:r>
            <a:endParaRPr lang="th-TH" altLang="th-TH" sz="1800" b="1" dirty="0">
              <a:latin typeface="FreesiaUPC" pitchFamily="34" charset="-34"/>
              <a:cs typeface="FreesiaUPC" pitchFamily="34" charset="-34"/>
            </a:endParaRP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กิจกรรม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พัฒนา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ผู้เรียน</a:t>
            </a:r>
            <a:endParaRPr lang="en-US" altLang="th-TH" sz="1800" b="1" dirty="0">
              <a:latin typeface="FreesiaUPC" pitchFamily="34" charset="-34"/>
              <a:cs typeface="FreesiaUPC" pitchFamily="34" charset="-34"/>
            </a:endParaRPr>
          </a:p>
          <a:p>
            <a:pPr eaLnBrk="1" hangingPunct="1">
              <a:lnSpc>
                <a:spcPts val="1800"/>
              </a:lnSpc>
            </a:pPr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๑๒๐ชม.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/ปี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หรือ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๓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สัปดาห์</a:t>
            </a:r>
          </a:p>
        </p:txBody>
      </p:sp>
      <p:sp>
        <p:nvSpPr>
          <p:cNvPr id="20" name="ส่วนโค้ง 19"/>
          <p:cNvSpPr/>
          <p:nvPr/>
        </p:nvSpPr>
        <p:spPr>
          <a:xfrm rot="13873463">
            <a:off x="4783138" y="3748087"/>
            <a:ext cx="2584450" cy="2536825"/>
          </a:xfrm>
          <a:prstGeom prst="arc">
            <a:avLst>
              <a:gd name="adj1" fmla="val 16200000"/>
              <a:gd name="adj2" fmla="val 2348615"/>
            </a:avLst>
          </a:prstGeom>
          <a:ln w="19050">
            <a:solidFill>
              <a:srgbClr val="C00000"/>
            </a:solidFill>
            <a:headEnd type="stealt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>
              <a:solidFill>
                <a:schemeClr val="bg2"/>
              </a:solidFill>
            </a:endParaRPr>
          </a:p>
        </p:txBody>
      </p:sp>
      <p:sp>
        <p:nvSpPr>
          <p:cNvPr id="2067" name="TextBox 20"/>
          <p:cNvSpPr txBox="1">
            <a:spLocks noChangeArrowheads="1"/>
          </p:cNvSpPr>
          <p:nvPr/>
        </p:nvSpPr>
        <p:spPr bwMode="auto">
          <a:xfrm>
            <a:off x="5132388" y="4546600"/>
            <a:ext cx="26082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รายวิชา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เพิ่มเติมที่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โรงเรียนจัด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๒๐๐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cxnSp>
        <p:nvCxnSpPr>
          <p:cNvPr id="22" name="ตัวเชื่อมต่อตรง 21"/>
          <p:cNvCxnSpPr/>
          <p:nvPr/>
        </p:nvCxnSpPr>
        <p:spPr>
          <a:xfrm>
            <a:off x="3151188" y="4508500"/>
            <a:ext cx="612775" cy="468313"/>
          </a:xfrm>
          <a:prstGeom prst="line">
            <a:avLst/>
          </a:prstGeom>
          <a:ln w="28575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ส่วนโค้ง 22"/>
          <p:cNvSpPr/>
          <p:nvPr/>
        </p:nvSpPr>
        <p:spPr>
          <a:xfrm rot="14969158">
            <a:off x="5061744" y="3785394"/>
            <a:ext cx="2579687" cy="2797175"/>
          </a:xfrm>
          <a:prstGeom prst="arc">
            <a:avLst>
              <a:gd name="adj1" fmla="val 15795243"/>
              <a:gd name="adj2" fmla="val 19864870"/>
            </a:avLst>
          </a:prstGeom>
          <a:ln w="19050">
            <a:solidFill>
              <a:srgbClr val="C00000"/>
            </a:solidFill>
            <a:headEnd type="stealt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>
              <a:solidFill>
                <a:schemeClr val="bg2"/>
              </a:solidFill>
            </a:endParaRPr>
          </a:p>
        </p:txBody>
      </p:sp>
      <p:sp>
        <p:nvSpPr>
          <p:cNvPr id="2070" name="ชื่อเรื่อง 1"/>
          <p:cNvSpPr txBox="1">
            <a:spLocks/>
          </p:cNvSpPr>
          <p:nvPr/>
        </p:nvSpPr>
        <p:spPr bwMode="auto">
          <a:xfrm>
            <a:off x="5067300" y="5470525"/>
            <a:ext cx="4464050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800"/>
              </a:lnSpc>
            </a:pP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เรียนในห้องเรียน </a:t>
            </a:r>
            <a:r>
              <a:rPr lang="th-TH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๒๗ </a:t>
            </a: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ชม./สัปดาห์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ชม.ที่เหลือ </a:t>
            </a:r>
            <a:r>
              <a:rPr lang="en-US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         </a:t>
            </a:r>
            <a:r>
              <a:rPr lang="th-TH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ชม./สัปดาห์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เป็นกิจกรรม         </a:t>
            </a:r>
            <a:r>
              <a:rPr lang="th-TH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๔</a:t>
            </a:r>
            <a:r>
              <a:rPr lang="en-US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หมวด (บังคับ หมวด </a:t>
            </a:r>
            <a:r>
              <a:rPr lang="th-TH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๑)</a:t>
            </a:r>
            <a:endParaRPr lang="th-TH" altLang="th-TH" sz="20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71" name="TextBox 20"/>
          <p:cNvSpPr txBox="1">
            <a:spLocks noChangeArrowheads="1"/>
          </p:cNvSpPr>
          <p:nvPr/>
        </p:nvSpPr>
        <p:spPr bwMode="auto">
          <a:xfrm>
            <a:off x="827088" y="4581525"/>
            <a:ext cx="2608262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รายวิชา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เพิ่มเติม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๒๐๐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ชม./ปี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ตามหลักสูตรแกนกลาง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มุมมน 6"/>
          <p:cNvSpPr/>
          <p:nvPr/>
        </p:nvSpPr>
        <p:spPr>
          <a:xfrm>
            <a:off x="0" y="27102"/>
            <a:ext cx="9144000" cy="6830897"/>
          </a:xfrm>
          <a:prstGeom prst="roundRect">
            <a:avLst>
              <a:gd name="adj" fmla="val 739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5"/>
          <a:stretch/>
        </p:blipFill>
        <p:spPr bwMode="auto">
          <a:xfrm>
            <a:off x="539552" y="422216"/>
            <a:ext cx="7992888" cy="6229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86735" y="116632"/>
            <a:ext cx="4801314" cy="4885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th-TH" b="1" dirty="0" smtClean="0">
                <a:solidFill>
                  <a:srgbClr val="C00000"/>
                </a:solidFill>
              </a:rPr>
              <a:t>ตัวอย่าง โครงสร้าง</a:t>
            </a:r>
            <a:r>
              <a:rPr lang="th-TH" b="1" dirty="0" smtClean="0">
                <a:solidFill>
                  <a:srgbClr val="C00000"/>
                </a:solidFill>
              </a:rPr>
              <a:t>หลักสูตรชั้นมัธยมศึกษาปีที่ ๑</a:t>
            </a:r>
            <a:endParaRPr lang="th-TH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48519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z="2800" dirty="0" smtClean="0"/>
              <a:t>กรอบแนวคิดการจัดเวลาเรียน ระดับประถมศึกษา</a:t>
            </a:r>
            <a:endParaRPr lang="en-US" altLang="th-TH" sz="2800" dirty="0" smtClean="0"/>
          </a:p>
        </p:txBody>
      </p:sp>
      <p:sp>
        <p:nvSpPr>
          <p:cNvPr id="5" name="สี่เหลี่ยมผืนผ้ามุมมน 14"/>
          <p:cNvSpPr/>
          <p:nvPr/>
        </p:nvSpPr>
        <p:spPr>
          <a:xfrm>
            <a:off x="468313" y="2540000"/>
            <a:ext cx="2427287" cy="3343275"/>
          </a:xfrm>
          <a:prstGeom prst="roundRect">
            <a:avLst>
              <a:gd name="adj" fmla="val 446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Content Base Learning</a:t>
            </a:r>
            <a:endParaRPr lang="th-TH" sz="2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ภาษาไทย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คณิตศาสตร์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วิทยาศาสตร์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สังคมศึกษาฯ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ภ.อังกฤษ/</a:t>
            </a:r>
            <a:r>
              <a:rPr lang="th-TH" sz="24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ต่างประเทศ</a:t>
            </a: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42900" indent="-342900">
              <a:defRPr/>
            </a:pPr>
            <a:r>
              <a:rPr lang="th-TH" sz="24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</a:t>
            </a:r>
            <a:r>
              <a:rPr lang="th-TH" sz="2400" spc="-1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หลอมรวม ตัวชี้วัด/สาระการเรียนรู้แกนกลางที่ต้องรู้และควรรู้</a:t>
            </a:r>
          </a:p>
        </p:txBody>
      </p:sp>
      <p:sp>
        <p:nvSpPr>
          <p:cNvPr id="6" name="สี่เหลี่ยมผืนผ้ามุมมน 15"/>
          <p:cNvSpPr/>
          <p:nvPr/>
        </p:nvSpPr>
        <p:spPr>
          <a:xfrm>
            <a:off x="2895600" y="2540000"/>
            <a:ext cx="2443163" cy="3343275"/>
          </a:xfrm>
          <a:prstGeom prst="roundRect">
            <a:avLst>
              <a:gd name="adj" fmla="val 8535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Activity Base Learning</a:t>
            </a:r>
            <a:endParaRPr lang="th-TH" sz="2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สุขศึกษาและพลศึกษา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ศิลปะ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การงานอาชีพและเทคโนโลยี</a:t>
            </a:r>
          </a:p>
        </p:txBody>
      </p:sp>
      <p:sp>
        <p:nvSpPr>
          <p:cNvPr id="7" name="สี่เหลี่ยมผืนผ้ามุมมน 16"/>
          <p:cNvSpPr/>
          <p:nvPr/>
        </p:nvSpPr>
        <p:spPr>
          <a:xfrm>
            <a:off x="5508625" y="2636838"/>
            <a:ext cx="3371850" cy="3322637"/>
          </a:xfrm>
          <a:prstGeom prst="roundRect">
            <a:avLst>
              <a:gd name="adj" fmla="val 3113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th-TH" sz="2400" dirty="0">
              <a:latin typeface="Angsana New" pitchFamily="18" charset="-34"/>
              <a:cs typeface="Angsana New" panose="02020603050405020304" pitchFamily="18" charset="-34"/>
            </a:endParaRPr>
          </a:p>
        </p:txBody>
      </p:sp>
      <p:sp>
        <p:nvSpPr>
          <p:cNvPr id="8" name="สี่เหลี่ยมผืนผ้ามุมมน 11"/>
          <p:cNvSpPr/>
          <p:nvPr/>
        </p:nvSpPr>
        <p:spPr>
          <a:xfrm>
            <a:off x="468313" y="1709738"/>
            <a:ext cx="4854575" cy="809625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400"/>
              </a:lnSpc>
              <a:defRPr/>
            </a:pPr>
            <a:r>
              <a:rPr lang="en-US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(Content Base Learning </a:t>
            </a:r>
            <a:r>
              <a:rPr lang="th-TH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+</a:t>
            </a:r>
            <a:r>
              <a:rPr lang="en-US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</a:p>
          <a:p>
            <a:pPr algn="ctr">
              <a:lnSpc>
                <a:spcPts val="2400"/>
              </a:lnSpc>
              <a:defRPr/>
            </a:pPr>
            <a:r>
              <a:rPr lang="en-US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Activity Base Learning)</a:t>
            </a:r>
            <a:endParaRPr lang="th-TH" sz="3200" b="1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9" name="สี่เหลี่ยมผืนผ้ามุมมน 13"/>
          <p:cNvSpPr/>
          <p:nvPr/>
        </p:nvSpPr>
        <p:spPr>
          <a:xfrm>
            <a:off x="5565775" y="1704975"/>
            <a:ext cx="3240088" cy="814388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schemeClr val="tx1"/>
                </a:solidFill>
              </a:rPr>
              <a:t>เพิ่มเวลารู้</a:t>
            </a:r>
          </a:p>
        </p:txBody>
      </p:sp>
      <p:grpSp>
        <p:nvGrpSpPr>
          <p:cNvPr id="2" name="กลุ่ม 3"/>
          <p:cNvGrpSpPr>
            <a:grpSpLocks/>
          </p:cNvGrpSpPr>
          <p:nvPr/>
        </p:nvGrpSpPr>
        <p:grpSpPr bwMode="auto">
          <a:xfrm>
            <a:off x="6148388" y="4360863"/>
            <a:ext cx="2671762" cy="1309687"/>
            <a:chOff x="5579164" y="3089139"/>
            <a:chExt cx="2853040" cy="1402177"/>
          </a:xfrm>
        </p:grpSpPr>
        <p:sp>
          <p:nvSpPr>
            <p:cNvPr id="10" name="สี่เหลี่ยมผืนผ้า 9"/>
            <p:cNvSpPr/>
            <p:nvPr/>
          </p:nvSpPr>
          <p:spPr>
            <a:xfrm>
              <a:off x="6357265" y="3089139"/>
              <a:ext cx="2074939" cy="31272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dirty="0">
                  <a:solidFill>
                    <a:srgbClr val="333300"/>
                  </a:solidFill>
                </a:rPr>
                <a:t>สร้างเสริมสมรรถนะการเรียนรู้</a:t>
              </a: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6357265" y="3554832"/>
              <a:ext cx="2074939" cy="31272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dirty="0">
                  <a:solidFill>
                    <a:srgbClr val="333300"/>
                  </a:solidFill>
                </a:rPr>
                <a:t>สร้างเสริมคุณลักษณะและค่านิยม</a:t>
              </a: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6357265" y="4018825"/>
              <a:ext cx="2074939" cy="46229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dirty="0">
                  <a:solidFill>
                    <a:srgbClr val="333300"/>
                  </a:solidFill>
                </a:rPr>
                <a:t>สร้างเสริมทักษะการทำงานดำรงชีพและทักษะชีวิต</a:t>
              </a:r>
            </a:p>
          </p:txBody>
        </p:sp>
        <p:sp>
          <p:nvSpPr>
            <p:cNvPr id="14" name="สี่เหลี่ยมผืนผ้า 13"/>
            <p:cNvSpPr/>
            <p:nvPr/>
          </p:nvSpPr>
          <p:spPr>
            <a:xfrm>
              <a:off x="5579164" y="3104435"/>
              <a:ext cx="730636" cy="1386881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600" b="1" dirty="0">
                  <a:solidFill>
                    <a:srgbClr val="333300"/>
                  </a:solidFill>
                </a:rPr>
                <a:t>กิจกรรม</a:t>
              </a:r>
              <a:br>
                <a:rPr lang="th-TH" sz="1600" b="1" dirty="0">
                  <a:solidFill>
                    <a:srgbClr val="333300"/>
                  </a:solidFill>
                </a:rPr>
              </a:br>
              <a:r>
                <a:rPr lang="th-TH" sz="1600" b="1" dirty="0">
                  <a:solidFill>
                    <a:srgbClr val="333300"/>
                  </a:solidFill>
                </a:rPr>
                <a:t>พัฒนา</a:t>
              </a:r>
              <a:br>
                <a:rPr lang="th-TH" sz="1600" b="1" dirty="0">
                  <a:solidFill>
                    <a:srgbClr val="333300"/>
                  </a:solidFill>
                </a:rPr>
              </a:br>
              <a:r>
                <a:rPr lang="th-TH" sz="1600" b="1" dirty="0">
                  <a:solidFill>
                    <a:srgbClr val="333300"/>
                  </a:solidFill>
                </a:rPr>
                <a:t>ผู้เรียน</a:t>
              </a:r>
            </a:p>
          </p:txBody>
        </p:sp>
      </p:grpSp>
      <p:grpSp>
        <p:nvGrpSpPr>
          <p:cNvPr id="3" name="กลุ่ม 32"/>
          <p:cNvGrpSpPr>
            <a:grpSpLocks/>
          </p:cNvGrpSpPr>
          <p:nvPr/>
        </p:nvGrpSpPr>
        <p:grpSpPr bwMode="auto">
          <a:xfrm>
            <a:off x="6804025" y="2852738"/>
            <a:ext cx="1728788" cy="1182687"/>
            <a:chOff x="5612999" y="4574803"/>
            <a:chExt cx="1728192" cy="1182328"/>
          </a:xfrm>
        </p:grpSpPr>
        <p:sp>
          <p:nvSpPr>
            <p:cNvPr id="22" name="สี่เหลี่ยมผืนผ้า 21"/>
            <p:cNvSpPr/>
            <p:nvPr/>
          </p:nvSpPr>
          <p:spPr>
            <a:xfrm>
              <a:off x="5612999" y="4996950"/>
              <a:ext cx="1728192" cy="31264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2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HEART</a:t>
              </a:r>
              <a:endParaRPr lang="th-TH" sz="3200" b="1" dirty="0">
                <a:solidFill>
                  <a:srgbClr val="33330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grpSp>
          <p:nvGrpSpPr>
            <p:cNvPr id="4" name="กลุ่ม 29"/>
            <p:cNvGrpSpPr>
              <a:grpSpLocks/>
            </p:cNvGrpSpPr>
            <p:nvPr/>
          </p:nvGrpSpPr>
          <p:grpSpPr bwMode="auto">
            <a:xfrm>
              <a:off x="5612999" y="4574803"/>
              <a:ext cx="1728192" cy="1182328"/>
              <a:chOff x="5612999" y="4561534"/>
              <a:chExt cx="1728192" cy="1182328"/>
            </a:xfrm>
          </p:grpSpPr>
          <p:grpSp>
            <p:nvGrpSpPr>
              <p:cNvPr id="13" name="กลุ่ม 28"/>
              <p:cNvGrpSpPr>
                <a:grpSpLocks/>
              </p:cNvGrpSpPr>
              <p:nvPr/>
            </p:nvGrpSpPr>
            <p:grpSpPr bwMode="auto">
              <a:xfrm>
                <a:off x="5612999" y="4561534"/>
                <a:ext cx="1728192" cy="1182328"/>
                <a:chOff x="5612999" y="4561534"/>
                <a:chExt cx="1728192" cy="1182328"/>
              </a:xfrm>
            </p:grpSpPr>
            <p:sp>
              <p:nvSpPr>
                <p:cNvPr id="21" name="สี่เหลี่ยมผืนผ้า 20"/>
                <p:cNvSpPr/>
                <p:nvPr/>
              </p:nvSpPr>
              <p:spPr>
                <a:xfrm>
                  <a:off x="5612999" y="4561534"/>
                  <a:ext cx="1728192" cy="312642"/>
                </a:xfrm>
                <a:prstGeom prst="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sz="3200" b="1" dirty="0">
                      <a:solidFill>
                        <a:srgbClr val="333300"/>
                      </a:solidFill>
                      <a:latin typeface="Angsana New" pitchFamily="18" charset="-34"/>
                      <a:cs typeface="Angsana New" pitchFamily="18" charset="-34"/>
                    </a:rPr>
                    <a:t>HEAD</a:t>
                  </a:r>
                  <a:endParaRPr lang="th-TH" sz="3200" b="1" dirty="0">
                    <a:solidFill>
                      <a:srgbClr val="333300"/>
                    </a:solidFill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  <p:sp>
              <p:nvSpPr>
                <p:cNvPr id="23" name="สี่เหลี่ยมผืนผ้า 22"/>
                <p:cNvSpPr/>
                <p:nvPr/>
              </p:nvSpPr>
              <p:spPr>
                <a:xfrm>
                  <a:off x="5612999" y="5431220"/>
                  <a:ext cx="1728192" cy="312642"/>
                </a:xfrm>
                <a:prstGeom prst="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sz="3200" b="1" dirty="0">
                      <a:solidFill>
                        <a:srgbClr val="333300"/>
                      </a:solidFill>
                      <a:latin typeface="Angsana New" pitchFamily="18" charset="-34"/>
                      <a:cs typeface="Angsana New" pitchFamily="18" charset="-34"/>
                    </a:rPr>
                    <a:t>HAND</a:t>
                  </a:r>
                  <a:endParaRPr lang="th-TH" sz="3200" b="1" dirty="0">
                    <a:solidFill>
                      <a:srgbClr val="333300"/>
                    </a:solidFill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</p:grpSp>
          <p:cxnSp>
            <p:nvCxnSpPr>
              <p:cNvPr id="25" name="ตัวเชื่อมต่อตรง 24"/>
              <p:cNvCxnSpPr/>
              <p:nvPr/>
            </p:nvCxnSpPr>
            <p:spPr>
              <a:xfrm>
                <a:off x="6445967" y="4874176"/>
                <a:ext cx="0" cy="122201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28" name="ตัวเชื่อมต่อตรง 27"/>
              <p:cNvCxnSpPr/>
              <p:nvPr/>
            </p:nvCxnSpPr>
            <p:spPr>
              <a:xfrm>
                <a:off x="6444562" y="5301084"/>
                <a:ext cx="0" cy="123787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</p:grpSp>
      <p:sp>
        <p:nvSpPr>
          <p:cNvPr id="35" name="ลูกศรลง 34"/>
          <p:cNvSpPr/>
          <p:nvPr/>
        </p:nvSpPr>
        <p:spPr>
          <a:xfrm>
            <a:off x="7019925" y="4149725"/>
            <a:ext cx="234950" cy="157163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36" name="ลูกศรลง 35"/>
          <p:cNvSpPr/>
          <p:nvPr/>
        </p:nvSpPr>
        <p:spPr>
          <a:xfrm>
            <a:off x="7578725" y="4149725"/>
            <a:ext cx="233363" cy="157163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37" name="ลูกศรลง 36"/>
          <p:cNvSpPr/>
          <p:nvPr/>
        </p:nvSpPr>
        <p:spPr>
          <a:xfrm>
            <a:off x="8101013" y="4149725"/>
            <a:ext cx="233362" cy="157163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38" name="คำบรรยายภาพแบบลูกศรขวา 37"/>
          <p:cNvSpPr/>
          <p:nvPr/>
        </p:nvSpPr>
        <p:spPr>
          <a:xfrm>
            <a:off x="5591680" y="2752947"/>
            <a:ext cx="1068552" cy="1372218"/>
          </a:xfrm>
          <a:prstGeom prst="rightArrowCallout">
            <a:avLst>
              <a:gd name="adj1" fmla="val 31681"/>
              <a:gd name="adj2" fmla="val 25000"/>
              <a:gd name="adj3" fmla="val 34186"/>
              <a:gd name="adj4" fmla="val 5328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th-TH" b="1" dirty="0"/>
              <a:t>เป้าหมาย</a:t>
            </a:r>
          </a:p>
        </p:txBody>
      </p:sp>
      <p:sp>
        <p:nvSpPr>
          <p:cNvPr id="39" name="คำบรรยายภาพแบบลูกศรขวา 38"/>
          <p:cNvSpPr/>
          <p:nvPr/>
        </p:nvSpPr>
        <p:spPr>
          <a:xfrm>
            <a:off x="5578311" y="4370553"/>
            <a:ext cx="577865" cy="1327871"/>
          </a:xfrm>
          <a:prstGeom prst="rightArrowCallout">
            <a:avLst>
              <a:gd name="adj1" fmla="val 23627"/>
              <a:gd name="adj2" fmla="val 25000"/>
              <a:gd name="adj3" fmla="val 34890"/>
              <a:gd name="adj4" fmla="val 75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endParaRPr lang="th-TH" sz="2000" b="1" spc="50" dirty="0"/>
          </a:p>
        </p:txBody>
      </p:sp>
      <p:sp>
        <p:nvSpPr>
          <p:cNvPr id="19475" name="TextBox 31"/>
          <p:cNvSpPr txBox="1">
            <a:spLocks noChangeArrowheads="1"/>
          </p:cNvSpPr>
          <p:nvPr/>
        </p:nvSpPr>
        <p:spPr bwMode="auto">
          <a:xfrm rot="5400000">
            <a:off x="5113338" y="4783137"/>
            <a:ext cx="1295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2400"/>
              <a:t>กลุ่มกิจกรรม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172200" cy="639762"/>
          </a:xfrm>
        </p:spPr>
        <p:txBody>
          <a:bodyPr/>
          <a:lstStyle/>
          <a:p>
            <a:r>
              <a:rPr lang="th-TH" altLang="th-TH" sz="3200" dirty="0" smtClean="0"/>
              <a:t>กรอบแนวคิดการจัดเวลาเรียน ระดับมัธยมศึกษา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373825" y="2204864"/>
          <a:ext cx="8392055" cy="3882980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728346"/>
                <a:gridCol w="437191"/>
                <a:gridCol w="3680710"/>
                <a:gridCol w="3545808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วัน</a:t>
                      </a:r>
                      <a:endParaRPr lang="th-TH" sz="18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00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bg2"/>
                          </a:solidFill>
                        </a:rPr>
                        <a:t>เข้าแถว เคารพธงขาติ สวดมนต์</a:t>
                      </a:r>
                      <a:endParaRPr lang="th-TH" sz="2000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defRPr/>
                      </a:pPr>
                      <a:r>
                        <a:rPr lang="en-US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(Content Base Learning </a:t>
                      </a:r>
                      <a:r>
                        <a:rPr lang="th-TH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+</a:t>
                      </a:r>
                      <a:r>
                        <a:rPr lang="en-US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</a:t>
                      </a:r>
                      <a:br>
                        <a:rPr lang="en-US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</a:br>
                      <a:r>
                        <a:rPr lang="en-US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Activity Base Learning)</a:t>
                      </a:r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aseline="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เพิ่มเวลารู้</a:t>
                      </a:r>
                      <a:endParaRPr lang="th-TH" sz="32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00"/>
                    </a:solidFill>
                  </a:tcPr>
                </a:tc>
              </a:tr>
              <a:tr h="717318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จันทร์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marL="0" marR="0" marT="0" marB="0" vert="vert270" anchor="ctr">
                    <a:solidFill>
                      <a:srgbClr val="FFE7B7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th-TH" sz="2000" spc="-10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หลอมรวม ตัวชี้วัด/สาระการเรียนรู้แกนกลางที่ต้องรู้และควรรู้</a:t>
                      </a:r>
                      <a:endParaRPr lang="th-TH" sz="20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600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573855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อังคาร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</a:tr>
              <a:tr h="614145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พุธ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</a:tr>
              <a:tr h="619711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พฤหัสฯ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</a:tr>
              <a:tr h="573855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ศุกร์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1412776"/>
            <a:ext cx="595947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3200" b="1" dirty="0">
                <a:solidFill>
                  <a:srgbClr val="000099"/>
                </a:solidFill>
                <a:latin typeface="Angsana New" panose="02020603050405020304" pitchFamily="18" charset="-34"/>
              </a:rPr>
              <a:t>กรอบการ</a:t>
            </a:r>
            <a:r>
              <a:rPr lang="th-TH" sz="3200" b="1" dirty="0" smtClean="0">
                <a:solidFill>
                  <a:srgbClr val="000099"/>
                </a:solidFill>
                <a:latin typeface="Angsana New" panose="02020603050405020304" pitchFamily="18" charset="-34"/>
              </a:rPr>
              <a:t>จัดเวลาเรียน   </a:t>
            </a:r>
            <a:r>
              <a:rPr lang="th-TH" sz="3200" b="1" dirty="0">
                <a:solidFill>
                  <a:schemeClr val="accent6">
                    <a:lumMod val="75000"/>
                  </a:schemeClr>
                </a:solidFill>
                <a:latin typeface="Angsana New" panose="02020603050405020304" pitchFamily="18" charset="-34"/>
              </a:rPr>
              <a:t>“ลดเวลาเรียน เพิ่มเวลารู้”</a:t>
            </a:r>
          </a:p>
        </p:txBody>
      </p:sp>
      <p:pic>
        <p:nvPicPr>
          <p:cNvPr id="21509" name="รูปภาพ 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96952"/>
            <a:ext cx="9350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รูปภาพ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645024"/>
            <a:ext cx="9350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รูปภาพ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996952"/>
            <a:ext cx="93503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รูปภาพ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45024"/>
            <a:ext cx="936625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รูปภาพ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2"/>
            <a:ext cx="936625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รูปภาพ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25144"/>
            <a:ext cx="9366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5" name="TextBox 12"/>
          <p:cNvSpPr txBox="1">
            <a:spLocks noChangeArrowheads="1"/>
          </p:cNvSpPr>
          <p:nvPr/>
        </p:nvSpPr>
        <p:spPr bwMode="auto">
          <a:xfrm>
            <a:off x="1547664" y="3212976"/>
            <a:ext cx="7096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ภาษาไทย</a:t>
            </a:r>
          </a:p>
        </p:txBody>
      </p:sp>
      <p:sp>
        <p:nvSpPr>
          <p:cNvPr id="21516" name="TextBox 13"/>
          <p:cNvSpPr txBox="1">
            <a:spLocks noChangeArrowheads="1"/>
          </p:cNvSpPr>
          <p:nvPr/>
        </p:nvSpPr>
        <p:spPr bwMode="auto">
          <a:xfrm>
            <a:off x="2195736" y="3861048"/>
            <a:ext cx="4572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คณิต</a:t>
            </a:r>
          </a:p>
        </p:txBody>
      </p:sp>
      <p:sp>
        <p:nvSpPr>
          <p:cNvPr id="21517" name="TextBox 14"/>
          <p:cNvSpPr txBox="1">
            <a:spLocks noChangeArrowheads="1"/>
          </p:cNvSpPr>
          <p:nvPr/>
        </p:nvSpPr>
        <p:spPr bwMode="auto">
          <a:xfrm>
            <a:off x="2699792" y="3068960"/>
            <a:ext cx="8334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/>
            <a:r>
              <a:rPr lang="th-TH" altLang="th-TH" sz="1600" dirty="0">
                <a:latin typeface="Angsana New" pitchFamily="18" charset="-34"/>
              </a:rPr>
              <a:t>ภาษา</a:t>
            </a:r>
            <a:br>
              <a:rPr lang="th-TH" altLang="th-TH" sz="1600" dirty="0">
                <a:latin typeface="Angsana New" pitchFamily="18" charset="-34"/>
              </a:rPr>
            </a:br>
            <a:r>
              <a:rPr lang="th-TH" altLang="th-TH" sz="1600" dirty="0">
                <a:latin typeface="Angsana New" pitchFamily="18" charset="-34"/>
              </a:rPr>
              <a:t>ต่างประเทศ</a:t>
            </a:r>
          </a:p>
        </p:txBody>
      </p:sp>
      <p:sp>
        <p:nvSpPr>
          <p:cNvPr id="21518" name="TextBox 15"/>
          <p:cNvSpPr txBox="1">
            <a:spLocks noChangeArrowheads="1"/>
          </p:cNvSpPr>
          <p:nvPr/>
        </p:nvSpPr>
        <p:spPr bwMode="auto">
          <a:xfrm>
            <a:off x="3635896" y="3933056"/>
            <a:ext cx="8175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สังคมศึกษา</a:t>
            </a:r>
          </a:p>
        </p:txBody>
      </p:sp>
      <p:sp>
        <p:nvSpPr>
          <p:cNvPr id="21519" name="TextBox 16"/>
          <p:cNvSpPr txBox="1">
            <a:spLocks noChangeArrowheads="1"/>
          </p:cNvSpPr>
          <p:nvPr/>
        </p:nvSpPr>
        <p:spPr bwMode="auto">
          <a:xfrm>
            <a:off x="4427984" y="3212976"/>
            <a:ext cx="8588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วิทยาศาสตร์</a:t>
            </a:r>
          </a:p>
        </p:txBody>
      </p:sp>
      <p:pic>
        <p:nvPicPr>
          <p:cNvPr id="21521" name="รูปภาพ 1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25144"/>
            <a:ext cx="9366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2" name="TextBox 19"/>
          <p:cNvSpPr txBox="1">
            <a:spLocks noChangeArrowheads="1"/>
          </p:cNvSpPr>
          <p:nvPr/>
        </p:nvSpPr>
        <p:spPr bwMode="auto">
          <a:xfrm>
            <a:off x="1547664" y="4941168"/>
            <a:ext cx="8588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400" dirty="0">
                <a:latin typeface="Angsana New" pitchFamily="18" charset="-34"/>
              </a:rPr>
              <a:t>ประวัติศาสตร์</a:t>
            </a:r>
          </a:p>
        </p:txBody>
      </p:sp>
      <p:pic>
        <p:nvPicPr>
          <p:cNvPr id="21523" name="รูปภาพ 2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25144"/>
            <a:ext cx="9366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4" name="TextBox 21"/>
          <p:cNvSpPr txBox="1">
            <a:spLocks noChangeArrowheads="1"/>
          </p:cNvSpPr>
          <p:nvPr/>
        </p:nvSpPr>
        <p:spPr bwMode="auto">
          <a:xfrm>
            <a:off x="2267744" y="4869160"/>
            <a:ext cx="627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/>
            <a:r>
              <a:rPr lang="th-TH" altLang="th-TH" sz="1600" dirty="0">
                <a:latin typeface="Angsana New" pitchFamily="18" charset="-34"/>
              </a:rPr>
              <a:t>หน้าที่</a:t>
            </a:r>
            <a:br>
              <a:rPr lang="th-TH" altLang="th-TH" sz="1600" dirty="0">
                <a:latin typeface="Angsana New" pitchFamily="18" charset="-34"/>
              </a:rPr>
            </a:br>
            <a:r>
              <a:rPr lang="th-TH" altLang="th-TH" sz="1600" dirty="0">
                <a:latin typeface="Angsana New" pitchFamily="18" charset="-34"/>
              </a:rPr>
              <a:t>พลเมือง</a:t>
            </a: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1552575" y="5689600"/>
            <a:ext cx="3656013" cy="260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600" dirty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เวลาเรียนรู้อิงมาตรฐาน</a:t>
            </a:r>
          </a:p>
        </p:txBody>
      </p:sp>
      <p:grpSp>
        <p:nvGrpSpPr>
          <p:cNvPr id="2" name="กลุ่ม 3"/>
          <p:cNvGrpSpPr>
            <a:grpSpLocks/>
          </p:cNvGrpSpPr>
          <p:nvPr/>
        </p:nvGrpSpPr>
        <p:grpSpPr bwMode="auto">
          <a:xfrm>
            <a:off x="6084888" y="4524375"/>
            <a:ext cx="2638425" cy="1290638"/>
            <a:chOff x="5471776" y="3089139"/>
            <a:chExt cx="2854825" cy="1402178"/>
          </a:xfrm>
        </p:grpSpPr>
        <p:sp>
          <p:nvSpPr>
            <p:cNvPr id="34" name="สี่เหลี่ยมผืนผ้า 33"/>
            <p:cNvSpPr/>
            <p:nvPr/>
          </p:nvSpPr>
          <p:spPr>
            <a:xfrm>
              <a:off x="6251614" y="3089139"/>
              <a:ext cx="2074987" cy="31217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600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สร้างเสริมสมรรถนะการเรียนรู้</a:t>
              </a:r>
            </a:p>
          </p:txBody>
        </p:sp>
        <p:sp>
          <p:nvSpPr>
            <p:cNvPr id="35" name="สี่เหลี่ยมผืนผ้า 34"/>
            <p:cNvSpPr/>
            <p:nvPr/>
          </p:nvSpPr>
          <p:spPr>
            <a:xfrm>
              <a:off x="6251614" y="3554807"/>
              <a:ext cx="2074987" cy="31389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500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สร้างเสริมคุณลักษณะและค่านิยม</a:t>
              </a:r>
            </a:p>
          </p:txBody>
        </p:sp>
        <p:sp>
          <p:nvSpPr>
            <p:cNvPr id="36" name="สี่เหลี่ยมผืนผ้า 35"/>
            <p:cNvSpPr/>
            <p:nvPr/>
          </p:nvSpPr>
          <p:spPr>
            <a:xfrm>
              <a:off x="6251614" y="4018750"/>
              <a:ext cx="2074987" cy="46221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500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สร้างเสริมทักษะการทำงาน</a:t>
              </a:r>
            </a:p>
            <a:p>
              <a:pPr algn="ctr">
                <a:defRPr/>
              </a:pPr>
              <a:r>
                <a:rPr lang="th-TH" sz="1500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ดำรงชีพและทักษะชีวิต</a:t>
              </a:r>
            </a:p>
          </p:txBody>
        </p:sp>
        <p:sp>
          <p:nvSpPr>
            <p:cNvPr id="37" name="สี่เหลี่ยมผืนผ้า 36"/>
            <p:cNvSpPr/>
            <p:nvPr/>
          </p:nvSpPr>
          <p:spPr>
            <a:xfrm>
              <a:off x="5471776" y="3102937"/>
              <a:ext cx="731742" cy="138838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กิจกรรม</a:t>
              </a:r>
              <a:b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</a:br>
              <a: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พัฒนา</a:t>
              </a:r>
              <a:b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</a:br>
              <a: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ผู้เรียน</a:t>
              </a:r>
            </a:p>
          </p:txBody>
        </p:sp>
      </p:grpSp>
      <p:grpSp>
        <p:nvGrpSpPr>
          <p:cNvPr id="3" name="กลุ่ม 32"/>
          <p:cNvGrpSpPr>
            <a:grpSpLocks/>
          </p:cNvGrpSpPr>
          <p:nvPr/>
        </p:nvGrpSpPr>
        <p:grpSpPr bwMode="auto">
          <a:xfrm>
            <a:off x="6991350" y="3065463"/>
            <a:ext cx="1419225" cy="969962"/>
            <a:chOff x="5612999" y="4574803"/>
            <a:chExt cx="1728192" cy="1182328"/>
          </a:xfrm>
        </p:grpSpPr>
        <p:sp>
          <p:nvSpPr>
            <p:cNvPr id="39" name="สี่เหลี่ยมผืนผ้า 38"/>
            <p:cNvSpPr/>
            <p:nvPr/>
          </p:nvSpPr>
          <p:spPr>
            <a:xfrm>
              <a:off x="5612999" y="4996649"/>
              <a:ext cx="1728192" cy="31348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HEART</a:t>
              </a:r>
              <a:endParaRPr lang="th-TH" b="1" dirty="0">
                <a:solidFill>
                  <a:srgbClr val="33330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grpSp>
          <p:nvGrpSpPr>
            <p:cNvPr id="4" name="กลุ่ม 29"/>
            <p:cNvGrpSpPr>
              <a:grpSpLocks/>
            </p:cNvGrpSpPr>
            <p:nvPr/>
          </p:nvGrpSpPr>
          <p:grpSpPr bwMode="auto">
            <a:xfrm>
              <a:off x="5612999" y="4574803"/>
              <a:ext cx="1728192" cy="1182328"/>
              <a:chOff x="5612999" y="4561534"/>
              <a:chExt cx="1728192" cy="1182328"/>
            </a:xfrm>
          </p:grpSpPr>
          <p:grpSp>
            <p:nvGrpSpPr>
              <p:cNvPr id="7" name="กลุ่ม 28"/>
              <p:cNvGrpSpPr>
                <a:grpSpLocks/>
              </p:cNvGrpSpPr>
              <p:nvPr/>
            </p:nvGrpSpPr>
            <p:grpSpPr bwMode="auto">
              <a:xfrm>
                <a:off x="5612999" y="4561534"/>
                <a:ext cx="1728192" cy="1182328"/>
                <a:chOff x="5612999" y="4561534"/>
                <a:chExt cx="1728192" cy="1182328"/>
              </a:xfrm>
            </p:grpSpPr>
            <p:sp>
              <p:nvSpPr>
                <p:cNvPr id="44" name="สี่เหลี่ยมผืนผ้า 43"/>
                <p:cNvSpPr/>
                <p:nvPr/>
              </p:nvSpPr>
              <p:spPr>
                <a:xfrm>
                  <a:off x="5612999" y="4561534"/>
                  <a:ext cx="1728192" cy="311546"/>
                </a:xfrm>
                <a:prstGeom prst="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b="1" dirty="0">
                      <a:solidFill>
                        <a:srgbClr val="333300"/>
                      </a:solidFill>
                      <a:latin typeface="Angsana New" pitchFamily="18" charset="-34"/>
                      <a:cs typeface="Angsana New" pitchFamily="18" charset="-34"/>
                    </a:rPr>
                    <a:t>HEAD</a:t>
                  </a:r>
                  <a:endParaRPr lang="th-TH" b="1" dirty="0">
                    <a:solidFill>
                      <a:srgbClr val="333300"/>
                    </a:solidFill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  <p:sp>
              <p:nvSpPr>
                <p:cNvPr id="45" name="สี่เหลี่ยมผืนผ้า 44"/>
                <p:cNvSpPr/>
                <p:nvPr/>
              </p:nvSpPr>
              <p:spPr>
                <a:xfrm>
                  <a:off x="5612999" y="5432316"/>
                  <a:ext cx="1728192" cy="311546"/>
                </a:xfrm>
                <a:prstGeom prst="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b="1" dirty="0">
                      <a:solidFill>
                        <a:srgbClr val="333300"/>
                      </a:solidFill>
                      <a:latin typeface="Angsana New" pitchFamily="18" charset="-34"/>
                      <a:cs typeface="Angsana New" pitchFamily="18" charset="-34"/>
                    </a:rPr>
                    <a:t>HAND</a:t>
                  </a:r>
                  <a:endParaRPr lang="th-TH" b="1" dirty="0">
                    <a:solidFill>
                      <a:srgbClr val="333300"/>
                    </a:solidFill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</p:grpSp>
          <p:cxnSp>
            <p:nvCxnSpPr>
              <p:cNvPr id="42" name="ตัวเชื่อมต่อตรง 41"/>
              <p:cNvCxnSpPr>
                <a:stCxn id="44" idx="2"/>
                <a:endCxn id="39" idx="0"/>
              </p:cNvCxnSpPr>
              <p:nvPr/>
            </p:nvCxnSpPr>
            <p:spPr>
              <a:xfrm>
                <a:off x="6477096" y="4873080"/>
                <a:ext cx="0" cy="123845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3" name="ตัวเชื่อมต่อตรง 42"/>
              <p:cNvCxnSpPr/>
              <p:nvPr/>
            </p:nvCxnSpPr>
            <p:spPr>
              <a:xfrm>
                <a:off x="6477471" y="5300731"/>
                <a:ext cx="0" cy="123845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</p:grpSp>
      <p:sp>
        <p:nvSpPr>
          <p:cNvPr id="48" name="ลูกศรลง 47"/>
          <p:cNvSpPr/>
          <p:nvPr/>
        </p:nvSpPr>
        <p:spPr>
          <a:xfrm>
            <a:off x="7019925" y="4208463"/>
            <a:ext cx="234950" cy="15716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9" name="ลูกศรลง 48"/>
          <p:cNvSpPr/>
          <p:nvPr/>
        </p:nvSpPr>
        <p:spPr>
          <a:xfrm>
            <a:off x="7578725" y="4208463"/>
            <a:ext cx="233363" cy="15716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0" name="ลูกศรลง 49"/>
          <p:cNvSpPr/>
          <p:nvPr/>
        </p:nvSpPr>
        <p:spPr>
          <a:xfrm>
            <a:off x="8101013" y="4208463"/>
            <a:ext cx="233362" cy="15716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1" name="คำบรรยายภาพแบบลูกศรขวา 50"/>
          <p:cNvSpPr/>
          <p:nvPr/>
        </p:nvSpPr>
        <p:spPr>
          <a:xfrm>
            <a:off x="5364088" y="3064894"/>
            <a:ext cx="1068552" cy="1300210"/>
          </a:xfrm>
          <a:prstGeom prst="rightArrowCallout">
            <a:avLst>
              <a:gd name="adj1" fmla="val 31681"/>
              <a:gd name="adj2" fmla="val 25000"/>
              <a:gd name="adj3" fmla="val 34186"/>
              <a:gd name="adj4" fmla="val 5328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th-TH" b="1" dirty="0">
                <a:latin typeface="Angsana New" pitchFamily="18" charset="-34"/>
                <a:cs typeface="Angsana New" pitchFamily="18" charset="-34"/>
              </a:rPr>
              <a:t>เป้าหมาย</a:t>
            </a:r>
          </a:p>
        </p:txBody>
      </p:sp>
      <p:sp>
        <p:nvSpPr>
          <p:cNvPr id="52" name="คำบรรยายภาพแบบลูกศรขวา 51"/>
          <p:cNvSpPr/>
          <p:nvPr/>
        </p:nvSpPr>
        <p:spPr>
          <a:xfrm>
            <a:off x="5422727" y="4542550"/>
            <a:ext cx="577865" cy="1327871"/>
          </a:xfrm>
          <a:prstGeom prst="rightArrowCallout">
            <a:avLst>
              <a:gd name="adj1" fmla="val 23627"/>
              <a:gd name="adj2" fmla="val 25000"/>
              <a:gd name="adj3" fmla="val 34890"/>
              <a:gd name="adj4" fmla="val 75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endParaRPr lang="th-TH" sz="2000" b="1" spc="50" dirty="0"/>
          </a:p>
        </p:txBody>
      </p:sp>
      <p:sp>
        <p:nvSpPr>
          <p:cNvPr id="21537" name="TextBox 52"/>
          <p:cNvSpPr txBox="1">
            <a:spLocks noChangeArrowheads="1"/>
          </p:cNvSpPr>
          <p:nvPr/>
        </p:nvSpPr>
        <p:spPr bwMode="auto">
          <a:xfrm rot="5400000">
            <a:off x="4957763" y="4999037"/>
            <a:ext cx="1295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2400">
                <a:latin typeface="Angsana New" pitchFamily="18" charset="-34"/>
              </a:rPr>
              <a:t>กลุ่มกิจกรรม</a:t>
            </a:r>
          </a:p>
        </p:txBody>
      </p:sp>
      <p:pic>
        <p:nvPicPr>
          <p:cNvPr id="41" name="รูปภาพ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725144"/>
            <a:ext cx="9366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รูปภาพ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25144"/>
            <a:ext cx="9366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TextBox 17"/>
          <p:cNvSpPr txBox="1">
            <a:spLocks noChangeArrowheads="1"/>
          </p:cNvSpPr>
          <p:nvPr/>
        </p:nvSpPr>
        <p:spPr bwMode="auto">
          <a:xfrm>
            <a:off x="4427984" y="5013176"/>
            <a:ext cx="5760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 smtClean="0">
                <a:latin typeface="Angsana New" pitchFamily="18" charset="-34"/>
              </a:rPr>
              <a:t>ศิลปะ</a:t>
            </a:r>
            <a:endParaRPr lang="th-TH" altLang="th-TH" sz="1600" dirty="0">
              <a:latin typeface="Angsana New" pitchFamily="18" charset="-34"/>
            </a:endParaRPr>
          </a:p>
        </p:txBody>
      </p:sp>
      <p:sp>
        <p:nvSpPr>
          <p:cNvPr id="53" name="TextBox 17"/>
          <p:cNvSpPr txBox="1">
            <a:spLocks noChangeArrowheads="1"/>
          </p:cNvSpPr>
          <p:nvPr/>
        </p:nvSpPr>
        <p:spPr bwMode="auto">
          <a:xfrm>
            <a:off x="2987824" y="4797152"/>
            <a:ext cx="6667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สุขศึกษา</a:t>
            </a:r>
            <a:br>
              <a:rPr lang="th-TH" altLang="th-TH" sz="1600" dirty="0">
                <a:latin typeface="Angsana New" pitchFamily="18" charset="-34"/>
              </a:rPr>
            </a:br>
            <a:r>
              <a:rPr lang="th-TH" altLang="th-TH" sz="1600" dirty="0">
                <a:latin typeface="Angsana New" pitchFamily="18" charset="-34"/>
              </a:rPr>
              <a:t>และพละ</a:t>
            </a:r>
          </a:p>
        </p:txBody>
      </p:sp>
      <p:sp>
        <p:nvSpPr>
          <p:cNvPr id="54" name="TextBox 17"/>
          <p:cNvSpPr txBox="1">
            <a:spLocks noChangeArrowheads="1"/>
          </p:cNvSpPr>
          <p:nvPr/>
        </p:nvSpPr>
        <p:spPr bwMode="auto">
          <a:xfrm>
            <a:off x="3707904" y="4797152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 smtClean="0">
                <a:latin typeface="Angsana New" pitchFamily="18" charset="-34"/>
              </a:rPr>
              <a:t>การงาน</a:t>
            </a:r>
          </a:p>
          <a:p>
            <a:r>
              <a:rPr lang="th-TH" altLang="th-TH" sz="1600" dirty="0" err="1" smtClean="0">
                <a:latin typeface="Angsana New" pitchFamily="18" charset="-34"/>
              </a:rPr>
              <a:t>เทค</a:t>
            </a:r>
            <a:r>
              <a:rPr lang="th-TH" altLang="th-TH" sz="1600" dirty="0" smtClean="0">
                <a:latin typeface="Angsana New" pitchFamily="18" charset="-34"/>
              </a:rPr>
              <a:t>โน</a:t>
            </a:r>
            <a:endParaRPr lang="th-TH" altLang="th-TH" sz="1600" dirty="0">
              <a:latin typeface="Angsana New" pitchFamily="18" charset="-34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แนวทางการปรับเวลาเรียน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dirty="0" smtClean="0"/>
              <a:t>    ระดับชั้นมัธยมศึกษา</a:t>
            </a:r>
            <a:endParaRPr lang="th-TH" dirty="0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733507"/>
              </p:ext>
            </p:extLst>
          </p:nvPr>
        </p:nvGraphicFramePr>
        <p:xfrm>
          <a:off x="467544" y="1988838"/>
          <a:ext cx="8208911" cy="405384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{21E4AEA4-8DFA-4A89-87EB-49C32662AFE0}</a:tableStyleId>
              </a:tblPr>
              <a:tblGrid>
                <a:gridCol w="1209325"/>
                <a:gridCol w="2463083"/>
                <a:gridCol w="4536503"/>
              </a:tblGrid>
              <a:tr h="424847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</a:rPr>
                        <a:t>เวลา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>
                          <a:effectLst/>
                        </a:rPr>
                        <a:t>กิจกรรมการจัดการเรียนรู้</a:t>
                      </a:r>
                      <a:endParaRPr lang="en-US" sz="24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</a:tr>
              <a:tr h="849695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ช่วงเช้า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๐๘.๑๕ น. </a:t>
                      </a:r>
                      <a:r>
                        <a:rPr lang="en-US" sz="2400" dirty="0">
                          <a:solidFill>
                            <a:schemeClr val="bg2"/>
                          </a:solidFill>
                          <a:effectLst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 ๑๒.๑๕ น.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จัดให้เรียนรายวิชาพื้นฐานและรายวิชาเพิ่มเติม ๘ กลุ่มสาระการเรียนรู้ หรือเรียนเนื้อหา สาระ ภาควิชาการ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25660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</a:rPr>
                        <a:t>พักกลางวัน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</a:rPr>
                        <a:t>๑๒.๑๕ น.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</a:rPr>
                        <a:t> ๑๓.๑๕ น.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</a:rPr>
                        <a:t>พักรับประทานอาหารกลางวัน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99389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ช่วงบ่าย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๑๓.๑๕ น. </a:t>
                      </a:r>
                      <a:r>
                        <a:rPr lang="en-US" sz="2400" dirty="0">
                          <a:solidFill>
                            <a:schemeClr val="bg2"/>
                          </a:solidFill>
                          <a:effectLst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 ๑๕.๑๕ น.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- จั</a:t>
                      </a:r>
                      <a:r>
                        <a:rPr lang="th-TH" sz="2400" spc="-20" dirty="0">
                          <a:solidFill>
                            <a:schemeClr val="bg2"/>
                          </a:solidFill>
                          <a:effectLst/>
                        </a:rPr>
                        <a:t>ดให้เรียนรายวิชาพื้นฐานและรายวิชาเพิ่มเติม ๘ กลุ่มสาระ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/>
                      </a:r>
                      <a:b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</a:b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  การเรียนรู้ และภาคปฏิบัติ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- กิจกรรมพัฒนาผู้เรียน จัดเป็นกิจกรรมลดเวลาเรียน</a:t>
                      </a:r>
                      <a:b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</a:b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  เพิ่มเวลารู้ บังคับตามหลักสูตร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24847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</a:rPr>
                        <a:t>๑๕.๑๕ น. </a:t>
                      </a:r>
                      <a:r>
                        <a:rPr lang="en-US" sz="2400" dirty="0">
                          <a:effectLst/>
                        </a:rPr>
                        <a:t>–</a:t>
                      </a:r>
                      <a:r>
                        <a:rPr lang="th-TH" sz="2400" dirty="0">
                          <a:effectLst/>
                        </a:rPr>
                        <a:t> ๑๖.๑๕ น.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</a:rPr>
                        <a:t>ปฏิบัติกิจกรรมลดเวลาเรียน เพิ่มเวลารู้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007853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dirty="0" smtClean="0"/>
              <a:t>ตัวอย่าง การจัดตารางเรียนมัธยมศึกษา</a:t>
            </a:r>
            <a:endParaRPr lang="th-TH" sz="3600" dirty="0"/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019736"/>
              </p:ext>
            </p:extLst>
          </p:nvPr>
        </p:nvGraphicFramePr>
        <p:xfrm>
          <a:off x="457199" y="2564904"/>
          <a:ext cx="8229604" cy="3017520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outerShdw blurRad="152400" dist="317500" dir="5400000" sx="90000" sy="-19000" rotWithShape="0">
                    <a:prstClr val="black">
                      <a:alpha val="15000"/>
                    </a:prstClr>
                  </a:outerShdw>
                </a:effectLst>
                <a:tableStyleId>{93296810-A885-4BE3-A3E7-6D5BEEA58F35}</a:tableStyleId>
              </a:tblPr>
              <a:tblGrid>
                <a:gridCol w="655826"/>
                <a:gridCol w="581884"/>
                <a:gridCol w="716851"/>
                <a:gridCol w="792088"/>
                <a:gridCol w="792088"/>
                <a:gridCol w="792088"/>
                <a:gridCol w="576064"/>
                <a:gridCol w="1008112"/>
                <a:gridCol w="1076893"/>
                <a:gridCol w="1237710"/>
              </a:tblGrid>
              <a:tr h="50164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เวลาวัน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๐๗.๔๕-๐๘.๑๕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๐๘.๑๕-๐๙.๑๕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๐๙.๑๕-๑๐.๑๕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๑๐.๑๕-๑๑.๑๕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๑๑.๑๕-๑๒.๑๕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๑๒.๑๕-๑๓.๑๕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๑๓.๑๕-๑๔.๑๕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๑๔.๑๕-๑๕.๑๕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๑๕.๑๕-๑๖.๑๕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จันทร์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กิจกรรมหน้าเสาธง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vert="vert27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vert="vert27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359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อังคาร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359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พุธ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359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พฤหัส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4308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ศุกร์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275856" y="1700808"/>
            <a:ext cx="2467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</a:rPr>
              <a:t>ระดับชั้นมัธยมศึกษา</a:t>
            </a:r>
            <a:endParaRPr lang="th-TH" sz="3200" b="1" dirty="0">
              <a:solidFill>
                <a:srgbClr val="C00000"/>
              </a:solidFill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804339" y="3645024"/>
            <a:ext cx="2778125" cy="10801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จัดให้เรียนรายวิชาพื้นฐานและรายวิชาเพิ่มเติม ๘ กลุ่มสาระการเรียนรู้ หรือเรียนเนื้อหา สาระ ภาควิชาการ </a:t>
            </a:r>
            <a:endParaRPr kumimoji="0" lang="th-TH" sz="4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451046" y="3465192"/>
            <a:ext cx="1908000" cy="1692000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- จัดให้เรียนรายวิชาพื้นฐานและรายวิชาเพิ่มเติม ๘ กลุ่มสาระ การเรียนรู้ และภาคปฏิบัติ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  <a:ea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- กิจกรรมพัฒนาผู้เรียน ที่จัดเป็นกิจกรรมลดเวลาเรียน เพิ่มเวลารู้ บังคับตามหลักสูตร</a:t>
            </a:r>
            <a:endParaRPr kumimoji="0" lang="th-TH" sz="16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486642" y="3501009"/>
            <a:ext cx="1152128" cy="12241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Angsana New" pitchFamily="18" charset="-34"/>
                <a:ea typeface="Angsana New" pitchFamily="18" charset="-34"/>
              </a:rPr>
              <a:t>จัดกิจกรรมลดเวลาเรียนเพิ่มเวลารู้</a:t>
            </a:r>
            <a:endParaRPr kumimoji="0" lang="th-TH" sz="4800" b="1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Angsana New" pitchFamily="18" charset="-34"/>
            </a:endParaRPr>
          </a:p>
        </p:txBody>
      </p:sp>
      <p:cxnSp>
        <p:nvCxnSpPr>
          <p:cNvPr id="14" name="ตัวเชื่อมต่อตรง 13"/>
          <p:cNvCxnSpPr/>
          <p:nvPr/>
        </p:nvCxnSpPr>
        <p:spPr>
          <a:xfrm>
            <a:off x="491397" y="2564904"/>
            <a:ext cx="552211" cy="7200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30112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การจัดตารางเรียนมัธยมศึกษา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h-TH" u="sng" dirty="0" smtClean="0"/>
              <a:t>หมายเหตุ   </a:t>
            </a:r>
            <a:r>
              <a:rPr lang="th-TH" dirty="0" smtClean="0"/>
              <a:t>	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</a:t>
            </a:r>
            <a:r>
              <a:rPr lang="th-TH" spc="-100" dirty="0" smtClean="0"/>
              <a:t>๑. โรงเรียนมีเวลาจัดกิจกรรมลดเวลาเรียน เพิ่มเวลารู้ </a:t>
            </a:r>
            <a:r>
              <a:rPr lang="th-TH" spc="-100" dirty="0" smtClean="0">
                <a:solidFill>
                  <a:srgbClr val="FF0000"/>
                </a:solidFill>
              </a:rPr>
              <a:t>วันละ ๑ ชั่วโมง</a:t>
            </a:r>
            <a:r>
              <a:rPr lang="th-TH" spc="-100" dirty="0" smtClean="0"/>
              <a:t> </a:t>
            </a:r>
            <a:r>
              <a:rPr lang="th-TH" dirty="0" smtClean="0"/>
              <a:t>หรือ จำนวน ๕ ชั่วโมง/สัปดาห์  ระหว่างช่วงเวลา ๑๕.๑๕ </a:t>
            </a:r>
            <a:r>
              <a:rPr lang="en-US" dirty="0" smtClean="0"/>
              <a:t>–</a:t>
            </a:r>
            <a:r>
              <a:rPr lang="th-TH" dirty="0" smtClean="0"/>
              <a:t> ๑๖.๑๕       ของแต่ละวัน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</a:t>
            </a:r>
            <a:r>
              <a:rPr lang="th-TH" dirty="0" smtClean="0">
                <a:solidFill>
                  <a:srgbClr val="FF0000"/>
                </a:solidFill>
              </a:rPr>
              <a:t>๒. วิชาหน้าที่พลเมือง เป็นรายวิชาเพิ่มเติม จัดการเรียนการสอน โดย</a:t>
            </a:r>
            <a:r>
              <a:rPr lang="th-TH" dirty="0" err="1" smtClean="0">
                <a:solidFill>
                  <a:srgbClr val="FF0000"/>
                </a:solidFill>
              </a:rPr>
              <a:t>บูรณา</a:t>
            </a:r>
            <a:r>
              <a:rPr lang="th-TH" dirty="0" smtClean="0">
                <a:solidFill>
                  <a:srgbClr val="FF0000"/>
                </a:solidFill>
              </a:rPr>
              <a:t>การลงสู่กิจกรรมที่โรงเรียนดำเนินการอยู่แล้ว โดยไม่เพิ่มชั่วโมงเรียน </a:t>
            </a:r>
            <a:r>
              <a:rPr lang="th-TH" dirty="0" smtClean="0"/>
              <a:t>ได้แก่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กิจกรรมหน้าเสาธง  กิจกรรมกีฬาสี  กิจกรรมตามประเพณี กิจกรรมลูกเสือ เนตรนารี </a:t>
            </a:r>
            <a:r>
              <a:rPr lang="th-TH" dirty="0" err="1" smtClean="0"/>
              <a:t>ยุว</a:t>
            </a:r>
            <a:r>
              <a:rPr lang="th-TH" dirty="0" smtClean="0"/>
              <a:t>กาชาด กิจกรรม</a:t>
            </a:r>
            <a:r>
              <a:rPr lang="th-TH" dirty="0" err="1" smtClean="0"/>
              <a:t>โฮมรูม</a:t>
            </a:r>
            <a:r>
              <a:rPr lang="th-TH" dirty="0" smtClean="0"/>
              <a:t>  เป็นต้น เพื่อปลูกฝังให้เกิดการปฏิบัติและกลายเป็นพฤติกรรมในชีวิตประจำวัน จะลดเวลาในตารางเรียนได้ ๑ ชั่วโมง/สัปดาห์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</a:t>
            </a:r>
            <a:endParaRPr lang="th-TH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การจัดตารางเรียนมัธยมศึกษา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h-TH" dirty="0" smtClean="0"/>
              <a:t>	 </a:t>
            </a:r>
            <a:r>
              <a:rPr lang="th-TH" u="sng" dirty="0" smtClean="0"/>
              <a:t>หมายเหตุ </a:t>
            </a:r>
          </a:p>
          <a:p>
            <a:pPr>
              <a:buNone/>
            </a:pPr>
            <a:r>
              <a:rPr lang="th-TH" dirty="0" smtClean="0"/>
              <a:t>		๓.  โรงเรียนจัดกิจกรรมพัฒนาผู้เรียน เป็นกิจกรรม “ลดเวลาเรียน เพิ่มเวลารู้” บังคับตามหลักสูตร ๓ ชั่วโมง/สัปดาห์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</a:t>
            </a:r>
            <a:r>
              <a:rPr lang="th-TH" dirty="0" smtClean="0">
                <a:solidFill>
                  <a:srgbClr val="FF0000"/>
                </a:solidFill>
              </a:rPr>
              <a:t>๔. โรงเรียนจะมีเวลาปฏิบัติกิจกรรม “ลดเวลาเรียน เพิ่มเวลารู้” จำนวนทั้งสิ้น ๙  ชั่วโมง/สัปดาห์</a:t>
            </a:r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th-TH" dirty="0" smtClean="0"/>
              <a:t>		๕. โรงเรียนสามารถยืดหยุ่น ปรับเวลาได้ตามความเหมาะสม และตามบริบทของโรงเรียน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๖. โรงเรียนที่จัดการเรียนรู้รายวิชาเพิ่มเติมมาตรฐานสากล (</a:t>
            </a:r>
            <a:r>
              <a:rPr lang="en-US" dirty="0" smtClean="0"/>
              <a:t>IS</a:t>
            </a:r>
            <a:r>
              <a:rPr lang="th-TH" dirty="0" smtClean="0"/>
              <a:t>) หรืออื่นๆ ให้จัดอยู่ในกรอบเวลาเรียน ๑,๒๐๐ ชั่วโมง/ปี</a:t>
            </a:r>
            <a:r>
              <a:rPr lang="en-US" dirty="0" smtClean="0"/>
              <a:t>	</a:t>
            </a:r>
            <a:endParaRPr lang="th-TH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323732"/>
              </p:ext>
            </p:extLst>
          </p:nvPr>
        </p:nvGraphicFramePr>
        <p:xfrm>
          <a:off x="26288" y="597866"/>
          <a:ext cx="9108504" cy="5999486"/>
        </p:xfrm>
        <a:graphic>
          <a:graphicData uri="http://schemas.openxmlformats.org/drawingml/2006/table">
            <a:tbl>
              <a:tblPr firstRow="1" bandRow="1">
                <a:tableStyleId>{E269D01E-BC32-4049-B463-5C60D7B0CCD2}</a:tableStyleId>
              </a:tblPr>
              <a:tblGrid>
                <a:gridCol w="855810"/>
                <a:gridCol w="691854"/>
                <a:gridCol w="1008112"/>
                <a:gridCol w="936104"/>
                <a:gridCol w="1020574"/>
                <a:gridCol w="923642"/>
                <a:gridCol w="632377"/>
                <a:gridCol w="1089213"/>
                <a:gridCol w="942706"/>
                <a:gridCol w="1008112"/>
              </a:tblGrid>
              <a:tr h="1227912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  เวลา</a:t>
                      </a:r>
                    </a:p>
                    <a:p>
                      <a:pPr algn="ctr"/>
                      <a:endParaRPr lang="th-TH" sz="2400" dirty="0" smtClean="0"/>
                    </a:p>
                    <a:p>
                      <a:pPr algn="l"/>
                      <a:r>
                        <a:rPr lang="th-TH" sz="2400" dirty="0" smtClean="0"/>
                        <a:t>วัน</a:t>
                      </a:r>
                      <a:endParaRPr lang="th-TH" sz="24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42545" indent="29210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TH SarabunIT๙"/>
                          <a:ea typeface="Times New Roman"/>
                          <a:cs typeface="Angsana New"/>
                        </a:rPr>
                        <a:t>07.45-</a:t>
                      </a:r>
                      <a:endParaRPr lang="th-TH" sz="2000" b="1" dirty="0" smtClean="0">
                        <a:latin typeface="TH SarabunIT๙"/>
                        <a:ea typeface="Times New Roman"/>
                        <a:cs typeface="Angsana New"/>
                      </a:endParaRPr>
                    </a:p>
                    <a:p>
                      <a:pPr marL="42545" indent="29210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TH SarabunIT๙"/>
                          <a:ea typeface="Times New Roman"/>
                          <a:cs typeface="Angsana New"/>
                        </a:rPr>
                        <a:t>08.15 </a:t>
                      </a:r>
                      <a:r>
                        <a:rPr lang="th-TH" sz="2000" b="1" dirty="0">
                          <a:latin typeface="TH SarabunIT๙"/>
                          <a:ea typeface="Times New Roman"/>
                          <a:cs typeface="Angsana New"/>
                        </a:rPr>
                        <a:t>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-102870"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08.15 – 09.15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102870" algn="ctr">
                        <a:spcAft>
                          <a:spcPts val="0"/>
                        </a:spcAft>
                      </a:pPr>
                      <a:r>
                        <a:rPr lang="th-TH" sz="2000" b="1">
                          <a:latin typeface="TH SarabunPSK"/>
                          <a:ea typeface="Times New Roman"/>
                          <a:cs typeface="TH SarabunIT๙"/>
                        </a:rPr>
                        <a:t>09.15 – 10.15 น.</a:t>
                      </a:r>
                      <a:endParaRPr lang="en-US" sz="240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102870" algn="ctr">
                        <a:spcAft>
                          <a:spcPts val="0"/>
                        </a:spcAft>
                      </a:pPr>
                      <a:r>
                        <a:rPr lang="th-TH" sz="2000" b="1">
                          <a:latin typeface="TH SarabunPSK"/>
                          <a:ea typeface="Times New Roman"/>
                          <a:cs typeface="TH SarabunIT๙"/>
                        </a:rPr>
                        <a:t>10.15 – 11.15 น.</a:t>
                      </a:r>
                      <a:endParaRPr lang="en-US" sz="240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102870" algn="ctr">
                        <a:spcAft>
                          <a:spcPts val="0"/>
                        </a:spcAft>
                      </a:pPr>
                      <a:r>
                        <a:rPr lang="th-TH" sz="2000" b="1">
                          <a:latin typeface="TH SarabunPSK"/>
                          <a:ea typeface="Times New Roman"/>
                          <a:cs typeface="TH SarabunIT๙"/>
                        </a:rPr>
                        <a:t>11.15 – 12.15 น.</a:t>
                      </a:r>
                      <a:endParaRPr lang="en-US" sz="240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12.15 – </a:t>
                      </a:r>
                      <a:r>
                        <a:rPr lang="th-TH" sz="2000" b="1" dirty="0" smtClean="0">
                          <a:latin typeface="TH SarabunPSK"/>
                          <a:ea typeface="Times New Roman"/>
                          <a:cs typeface="TH SarabunIT๙"/>
                        </a:rPr>
                        <a:t/>
                      </a:r>
                      <a:br>
                        <a:rPr lang="th-TH" sz="2000" b="1" dirty="0" smtClean="0">
                          <a:latin typeface="TH SarabunPSK"/>
                          <a:ea typeface="Times New Roman"/>
                          <a:cs typeface="TH SarabunIT๙"/>
                        </a:rPr>
                      </a:br>
                      <a:r>
                        <a:rPr lang="th-TH" sz="2000" b="1" dirty="0" smtClean="0">
                          <a:latin typeface="TH SarabunPSK"/>
                          <a:ea typeface="Times New Roman"/>
                          <a:cs typeface="TH SarabunIT๙"/>
                        </a:rPr>
                        <a:t>3.15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13.15 – 14.15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14.15 – 15.15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15.15 – 16.15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</a:tr>
              <a:tr h="919194">
                <a:tc>
                  <a:txBody>
                    <a:bodyPr/>
                    <a:lstStyle/>
                    <a:p>
                      <a:endParaRPr lang="en-US" sz="800" dirty="0" smtClean="0"/>
                    </a:p>
                    <a:p>
                      <a:r>
                        <a:rPr lang="th-TH" dirty="0" smtClean="0"/>
                        <a:t>จันทร์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th-TH" sz="2800" b="1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กิจกรรมหน้าเสาธง</a:t>
                      </a:r>
                      <a:r>
                        <a:rPr lang="en-US" sz="2800" b="1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 </a:t>
                      </a:r>
                      <a:r>
                        <a:rPr lang="th-TH" sz="2800" b="1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กิจกรรม </a:t>
                      </a:r>
                      <a:r>
                        <a:rPr lang="en-US" sz="2800" b="1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Homeroom</a:t>
                      </a:r>
                      <a:endParaRPr lang="th-TH" sz="2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อ</a:t>
                      </a:r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ภาษาอังกฤษ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th-TH" sz="2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พักรับประทานอาหารกลางวัน</a:t>
                      </a:r>
                      <a:endParaRPr lang="th-TH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</a:t>
                      </a:r>
                      <a:b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</a:b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แนะ</a:t>
                      </a: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แนว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(กิจกรรมพัฒนาผู้เรียน)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 err="1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ลส.</a:t>
                      </a: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 /</a:t>
                      </a:r>
                      <a:r>
                        <a:rPr lang="th-TH" sz="1600" b="1" baseline="0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 </a:t>
                      </a: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เนตร</a:t>
                      </a: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นารี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(กิจกรรมพัฒนาผู้เรียน)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52757">
                <a:tc>
                  <a:txBody>
                    <a:bodyPr/>
                    <a:lstStyle/>
                    <a:p>
                      <a:endParaRPr lang="en-US" sz="800" dirty="0" smtClean="0"/>
                    </a:p>
                    <a:p>
                      <a:r>
                        <a:rPr lang="th-TH" dirty="0" smtClean="0"/>
                        <a:t>อังคาร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rgbClr val="C00000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กิจกรรมชมรม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(กิจกรรมพัฒนาผู้เรียน)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52757">
                <a:tc>
                  <a:txBody>
                    <a:bodyPr/>
                    <a:lstStyle/>
                    <a:p>
                      <a:endParaRPr lang="th-TH" sz="800" dirty="0" smtClean="0"/>
                    </a:p>
                    <a:p>
                      <a:r>
                        <a:rPr lang="th-TH" dirty="0" smtClean="0"/>
                        <a:t>พุธ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อ</a:t>
                      </a:r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ภาษาอังกฤษ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อ21102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ภาษาอังกฤษ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52757">
                <a:tc>
                  <a:txBody>
                    <a:bodyPr/>
                    <a:lstStyle/>
                    <a:p>
                      <a:endParaRPr lang="th-TH" sz="800" dirty="0" smtClean="0"/>
                    </a:p>
                    <a:p>
                      <a:r>
                        <a:rPr lang="th-TH" dirty="0" smtClean="0"/>
                        <a:t>พฤหัส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อ</a:t>
                      </a:r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 smtClean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ภาษาอังกฤษ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b="1" dirty="0">
                        <a:solidFill>
                          <a:srgbClr val="C00000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94109">
                <a:tc>
                  <a:txBody>
                    <a:bodyPr/>
                    <a:lstStyle/>
                    <a:p>
                      <a:endParaRPr lang="th-TH" sz="800" dirty="0" smtClean="0"/>
                    </a:p>
                    <a:p>
                      <a:r>
                        <a:rPr lang="th-TH" dirty="0" smtClean="0"/>
                        <a:t>ศุกร์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rgbClr val="C00000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32" y="-27384"/>
            <a:ext cx="9144000" cy="646331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ตัวอย่าง ตารางเรียนระดับมัธยมศึกษา ชั้น ม. ๑ ภาคเรียนที่ ๒</a:t>
            </a:r>
            <a:endParaRPr lang="th-TH" sz="3600" b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763737"/>
              </p:ext>
            </p:extLst>
          </p:nvPr>
        </p:nvGraphicFramePr>
        <p:xfrm>
          <a:off x="0" y="1124744"/>
          <a:ext cx="9144000" cy="590465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001"/>
                <a:gridCol w="2604654"/>
                <a:gridCol w="3491345"/>
              </a:tblGrid>
              <a:tr h="5686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หมวด</a:t>
                      </a:r>
                      <a:endParaRPr lang="en-US" sz="3200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4" marR="68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กลุ่มกิจกรรม</a:t>
                      </a:r>
                      <a:endParaRPr lang="en-US" sz="3200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4" marR="68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รายการ</a:t>
                      </a:r>
                      <a:r>
                        <a:rPr lang="th-TH" sz="320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3200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4" marR="68584" marT="0" marB="0" anchor="ctr"/>
                </a:tc>
              </a:tr>
              <a:tr h="1500744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๑. กิจกรรมพัฒนาผู้เรียน </a:t>
                      </a:r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/>
                      </a:r>
                      <a:b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</a:br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(กิจกรรมบังคับตามหลักสูตร)</a:t>
                      </a:r>
                      <a:endParaRPr lang="th-TH" sz="2800" b="1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๑. กิจกรรมแนะแนว</a:t>
                      </a:r>
                      <a:endParaRPr lang="th-TH" sz="2800" b="1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๑) ด้านการศึกษา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๒) ด้านอาชีพ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๓) ด้านส่วนตัวและสังคม</a:t>
                      </a:r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</a:tr>
              <a:tr h="1400718">
                <a:tc>
                  <a:txBody>
                    <a:bodyPr/>
                    <a:lstStyle/>
                    <a:p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๒. กิจกรรมนักเรียน</a:t>
                      </a:r>
                      <a:endParaRPr lang="en-US" sz="2800" b="1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endParaRPr lang="th-TH" sz="2800" b="1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kern="12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๑) ลูกเสือ เนตรนารี </a:t>
                      </a:r>
                      <a:r>
                        <a:rPr lang="th-TH" sz="2800" kern="1200" dirty="0" err="1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ยุว</a:t>
                      </a:r>
                      <a:r>
                        <a:rPr lang="th-TH" sz="2800" kern="12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กาชาด </a:t>
                      </a:r>
                      <a:r>
                        <a:rPr lang="th-TH" sz="2800" kern="12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/>
                      </a:r>
                      <a:br>
                        <a:rPr lang="th-TH" sz="2800" kern="12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</a:br>
                      <a:r>
                        <a:rPr lang="th-TH" sz="2800" kern="12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    ผู้</a:t>
                      </a:r>
                      <a:r>
                        <a:rPr lang="th-TH" sz="2800" kern="12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บำเพ็ญประโยชน์</a:t>
                      </a:r>
                      <a:endParaRPr lang="en-US" sz="2800" kern="1200" dirty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kern="12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๒) ชุมนุม ชมรม</a:t>
                      </a:r>
                      <a:endParaRPr lang="en-US" sz="2800" kern="1200" dirty="0">
                        <a:solidFill>
                          <a:schemeClr val="dk1"/>
                        </a:solidFill>
                        <a:effectLst/>
                        <a:latin typeface="Angsana New" panose="02020603050405020304" pitchFamily="18" charset="-34"/>
                        <a:ea typeface="Calibri" panose="020F0502020204030204" pitchFamily="34" charset="0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</a:tr>
              <a:tr h="2434555">
                <a:tc>
                  <a:txBody>
                    <a:bodyPr/>
                    <a:lstStyle/>
                    <a:p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๓. กิจกรรมเพื่อสังคม</a:t>
                      </a:r>
                    </a:p>
                    <a:p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     และ</a:t>
                      </a:r>
                    </a:p>
                    <a:p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    สาธารณประโยชน์</a:t>
                      </a:r>
                      <a:endParaRPr lang="th-TH" sz="2800" b="1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๑) ร่วมด้วยช่วยกันสร้างสรรค์</a:t>
                      </a:r>
                      <a:b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</a:b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    สังคม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๒) เยาวชนนั้นไซร้คือพลังแผ่นดิน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๓) จิตอาสาพาสะอาด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๔) ธนาคารความดี</a:t>
                      </a:r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185005"/>
              </p:ext>
            </p:extLst>
          </p:nvPr>
        </p:nvGraphicFramePr>
        <p:xfrm>
          <a:off x="-15875" y="1097904"/>
          <a:ext cx="9144000" cy="5883593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39156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หมวด</a:t>
                      </a:r>
                      <a:endParaRPr lang="en-US" sz="3200" b="1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กลุ่มกิจกรรม</a:t>
                      </a:r>
                      <a:endParaRPr lang="en-US" sz="3200" b="1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รายการ</a:t>
                      </a:r>
                      <a:r>
                        <a:rPr lang="th-TH" sz="3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3200" b="1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๒. สร้างเสริมสมรรถนะ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และการเรียนรู้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๔. พัฒนาความสามารถ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ด้านการสื่อสาร </a:t>
                      </a: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สนุกกับภาษาไทย 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English is Fun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มัคคุเทศก์น้อย</a:t>
                      </a: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225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๕. พัฒนาความสามารถ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ด้านการคิด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และการพัฒนากรอบ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ความคิดแบบเปิดกว้าง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(Growth Mindset) 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หุ่นยนต์วิเศษ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ศิลปะสร้างสรรค์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มาเรียนรู้กันเถอะ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79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๖. พัฒนาความสามารถด้านการแก้ปัญหา </a:t>
                      </a: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การถกแถลง / ระดมความ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คิดเห็น / กระบวนการแก้ปัญหา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กลคณิตศาสตร์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วางอย่างไรให้เป็นชุด</a:t>
                      </a: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882832"/>
              </p:ext>
            </p:extLst>
          </p:nvPr>
        </p:nvGraphicFramePr>
        <p:xfrm>
          <a:off x="0" y="1196975"/>
          <a:ext cx="9144000" cy="5661026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595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392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๒. สร้างเสริมสมรรถนะ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และการเรียนรู้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๗. พัฒนาความสามารถ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ด้านการใช้เทคโนโลยี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เที่ยวไกลไร้พรมแดน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การสร้างงานด้วยโปรแกรม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คอมพิวเตอร์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Virtual Field Trip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67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๘. พัฒนาทักษะการเรียนรู้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ที่ส่งเสริมการเรียนรู้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๘ กลุ่มสาระการเรียนรู้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	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ฟุด ฟิด ฟอ ไฟ สไตล์ มูฟวี่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ภาษาอังกฤษ)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แยกฉันแล้วเธอจะได้อะไร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(แยกตัวประกอบคณิตศาสตร์)</a:t>
                      </a:r>
                      <a:b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นิทานหรรษา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(</a:t>
                      </a: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นิทาน ๓ ภาษา)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867864"/>
              </p:ext>
            </p:extLst>
          </p:nvPr>
        </p:nvGraphicFramePr>
        <p:xfrm>
          <a:off x="0" y="1124744"/>
          <a:ext cx="9144000" cy="5733257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5866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</a:tr>
              <a:tr h="36710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๓. สร้างเสริมคุณลักษณะ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และค่านิยม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๙. ปลูกฝังค่านิยมและ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จิตสำนึกการทำ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ประโยชน์ต่อสังคม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มีจิตสาธารณะและ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การให้บริการ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ด้านต่าง ๆ ทั้งที่เป็น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ประโยชน์ต่อตนเอง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และต่อส่วนรวม 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นักสืบสายน้ำ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มือปราบขยะ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นักอนุรักษ์น้อย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๔) พี่สอนน้อง / เพื่อนสอนเพื่อน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</a:tr>
              <a:tr h="14755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๑๐. ปลูกฝังความรักชาติ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ศาสนา และ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พระมหากษัตริย์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ตามรอยพ่อ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โครงงานทำดีเพื่อพ่อ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เรียนรู้อุทยานราชภักดิ์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8961641"/>
              </p:ext>
            </p:extLst>
          </p:nvPr>
        </p:nvGraphicFramePr>
        <p:xfrm>
          <a:off x="0" y="1196975"/>
          <a:ext cx="9144000" cy="5661025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5835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82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๓. สร้างเสริมคุณลักษณะ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และค่านิยม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๑๑. ปลูกฝังคุณธรรม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จริยธรรม (มีวินัย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ซื่อสัตย์ สุจริต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เสียสละ อดทน มุ่งมั่น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ในการทำงาน กตัญญู)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โครงงานคุณธรรม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ห้องน้ำสะอาด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ครอบครัวของฉัน</a:t>
                      </a:r>
                    </a:p>
                  </a:txBody>
                  <a:tcPr marL="91445" marR="9144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</a:tr>
              <a:tr h="22555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๑๒. ปลูกฝังความรัก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ความภาคภูมิใจ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ในความเป็นไทย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และหวงแหนสมบัติ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ของชาติ</a:t>
                      </a:r>
                    </a:p>
                  </a:txBody>
                  <a:tcPr marL="91445" marR="9144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ภูมิใจในบ้านเกิด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สืบสานภูมิปัญญาท้องถิ่น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รักษ์ไทย รักษ์ถิ่น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๔) สิทธิ์ฉันสิทธิ์เธอ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867806"/>
              </p:ext>
            </p:extLst>
          </p:nvPr>
        </p:nvGraphicFramePr>
        <p:xfrm>
          <a:off x="0" y="1124744"/>
          <a:ext cx="9144000" cy="5733257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3955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</a:tr>
              <a:tr h="27573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๔. สร้างเสริมทักษะ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การทำงานการดำรงชีพ    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และทักษะชีวิต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๑๓. ตอบสนองความ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สนใจ ความถนัด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และความต้องการ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ของผู้เรียนตามความ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แตกต่างระหว่าง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บุคคล 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ร้องได้ ร้องดี ชีวีมีสุข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รวมศิลป์สร้างสรรค์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ชุมนุม ชมรมต่าง ๆ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๔) แนะแนว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5804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๑๔. ฝึกการทำงาน ทักษะ</a:t>
                      </a:r>
                      <a:b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ทางอาชีพ ทรัพย์สิน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ทางปัญญา อยู่อย่าง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พอเพียง และมีวินัย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ทางการเงิน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ออมสิน ออมทรัพย์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ร้อยลูกปัด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ถ่ายภาพมือโปร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๔) เกษตรอินทรีย์วิถีธรรมชาติ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๕) ตลาดนัดพอเพียง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052974"/>
              </p:ext>
            </p:extLst>
          </p:nvPr>
        </p:nvGraphicFramePr>
        <p:xfrm>
          <a:off x="0" y="1124744"/>
          <a:ext cx="9144000" cy="5938862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6480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</a:tr>
              <a:tr h="24087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๔. สร้างเสริมทักษะ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การทำงานการดำรงชีพ 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และทักษะชีวิต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๑๕. พัฒนาความสามารถ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ด้านการใช้ทักษะชีวิต </a:t>
                      </a: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การปรับตัวให้เหมาะสม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คู่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Buddy </a:t>
                      </a: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พี่รหัส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ว่ายน้ำ</a:t>
                      </a: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882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๑๖. สร้างเสริมสมรรถนะทางกาย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วันกีฬาครอบครัว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Bike for Yourself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กีฬาสากล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484981"/>
            <a:ext cx="6172200" cy="639763"/>
          </a:xfrm>
        </p:spPr>
        <p:txBody>
          <a:bodyPr/>
          <a:lstStyle/>
          <a:p>
            <a:r>
              <a:rPr lang="th-TH" sz="3200" dirty="0" smtClean="0"/>
              <a:t>การวัดและประเมินผล กลุ่มกิจกรรม </a:t>
            </a:r>
            <a:r>
              <a:rPr lang="th-TH" sz="3200" dirty="0" smtClean="0">
                <a:solidFill>
                  <a:srgbClr val="C00000"/>
                </a:solidFill>
              </a:rPr>
              <a:t>“เพิ่มเวลารู้”</a:t>
            </a:r>
            <a:endParaRPr lang="th-TH" sz="3200" dirty="0">
              <a:solidFill>
                <a:srgbClr val="C0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967288"/>
          </a:xfrm>
        </p:spPr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th-TH" dirty="0" smtClean="0">
                <a:solidFill>
                  <a:srgbClr val="0000CC"/>
                </a:solidFill>
              </a:rPr>
              <a:t>		๑. </a:t>
            </a:r>
            <a:r>
              <a:rPr lang="th-TH" dirty="0" smtClean="0"/>
              <a:t>หมวดที่ ๑ </a:t>
            </a:r>
            <a:r>
              <a:rPr lang="th-TH" b="0" dirty="0" smtClean="0">
                <a:solidFill>
                  <a:srgbClr val="0000CC"/>
                </a:solidFill>
              </a:rPr>
              <a:t>กิจกรรมพัฒนาผู้เรียน ที่จัดเป็นกิจกรรมลดเวลาเรียน </a:t>
            </a:r>
            <a:br>
              <a:rPr lang="th-TH" b="0" dirty="0" smtClean="0">
                <a:solidFill>
                  <a:srgbClr val="0000CC"/>
                </a:solidFill>
              </a:rPr>
            </a:br>
            <a:r>
              <a:rPr lang="th-TH" b="0" dirty="0" smtClean="0">
                <a:solidFill>
                  <a:srgbClr val="0000CC"/>
                </a:solidFill>
              </a:rPr>
              <a:t>                      เพิ่มเวลารู้ บังคับตามหลักสูตรให้ตัดสินผลการประเมิน     </a:t>
            </a:r>
          </a:p>
          <a:p>
            <a:pPr>
              <a:lnSpc>
                <a:spcPct val="100000"/>
              </a:lnSpc>
              <a:buNone/>
            </a:pPr>
            <a:r>
              <a:rPr lang="th-TH" b="0" dirty="0" smtClean="0">
                <a:solidFill>
                  <a:srgbClr val="0000CC"/>
                </a:solidFill>
              </a:rPr>
              <a:t>			เป็น  </a:t>
            </a:r>
            <a:r>
              <a:rPr lang="en-US" b="0" dirty="0" smtClean="0">
                <a:solidFill>
                  <a:srgbClr val="00B050"/>
                </a:solidFill>
              </a:rPr>
              <a:t>“</a:t>
            </a:r>
            <a:r>
              <a:rPr lang="th-TH" b="0" dirty="0" smtClean="0">
                <a:solidFill>
                  <a:srgbClr val="00B050"/>
                </a:solidFill>
              </a:rPr>
              <a:t>ผ่าน</a:t>
            </a:r>
            <a:r>
              <a:rPr lang="en-US" b="0" dirty="0" smtClean="0">
                <a:solidFill>
                  <a:srgbClr val="00B050"/>
                </a:solidFill>
              </a:rPr>
              <a:t>”</a:t>
            </a:r>
            <a:r>
              <a:rPr lang="th-TH" b="0" dirty="0" smtClean="0">
                <a:solidFill>
                  <a:srgbClr val="00B050"/>
                </a:solidFill>
              </a:rPr>
              <a:t>  </a:t>
            </a:r>
            <a:r>
              <a:rPr lang="th-TH" b="0" dirty="0" smtClean="0">
                <a:solidFill>
                  <a:srgbClr val="0000CC"/>
                </a:solidFill>
              </a:rPr>
              <a:t>และ  </a:t>
            </a:r>
            <a:r>
              <a:rPr lang="en-US" b="0" dirty="0" smtClean="0">
                <a:solidFill>
                  <a:srgbClr val="FF0000"/>
                </a:solidFill>
              </a:rPr>
              <a:t>“</a:t>
            </a:r>
            <a:r>
              <a:rPr lang="th-TH" b="0" dirty="0" smtClean="0">
                <a:solidFill>
                  <a:srgbClr val="FF0000"/>
                </a:solidFill>
              </a:rPr>
              <a:t>ไม่ผ่าน</a:t>
            </a:r>
            <a:r>
              <a:rPr lang="en-US" b="0" dirty="0" smtClean="0">
                <a:solidFill>
                  <a:srgbClr val="FF0000"/>
                </a:solidFill>
              </a:rPr>
              <a:t>”</a:t>
            </a:r>
            <a:endParaRPr lang="en-US" b="0" dirty="0" smtClean="0">
              <a:solidFill>
                <a:srgbClr val="0000CC"/>
              </a:solidFill>
            </a:endParaRPr>
          </a:p>
          <a:p>
            <a:pPr>
              <a:lnSpc>
                <a:spcPct val="100000"/>
              </a:lnSpc>
              <a:buNone/>
            </a:pPr>
            <a:r>
              <a:rPr lang="th-TH" dirty="0" smtClean="0">
                <a:solidFill>
                  <a:srgbClr val="0000CC"/>
                </a:solidFill>
              </a:rPr>
              <a:t>		๒. </a:t>
            </a:r>
            <a:r>
              <a:rPr lang="th-TH" dirty="0" smtClean="0"/>
              <a:t>หมวดที่ ๒ – ๔ </a:t>
            </a:r>
            <a:r>
              <a:rPr lang="th-TH" b="0" dirty="0" smtClean="0">
                <a:solidFill>
                  <a:srgbClr val="0000CC"/>
                </a:solidFill>
              </a:rPr>
              <a:t>กิจกรรมสร้างเสริม สมรรถนะและการเรียนรู้</a:t>
            </a:r>
            <a:r>
              <a:rPr lang="en-US" b="0" dirty="0" smtClean="0">
                <a:solidFill>
                  <a:srgbClr val="0000CC"/>
                </a:solidFill>
              </a:rPr>
              <a:t>  </a:t>
            </a:r>
            <a:r>
              <a:rPr lang="th-TH" b="0" dirty="0" smtClean="0">
                <a:solidFill>
                  <a:srgbClr val="0000CC"/>
                </a:solidFill>
              </a:rPr>
              <a:t> 		คุณลักษณะและค่านิยม</a:t>
            </a:r>
            <a:r>
              <a:rPr lang="en-US" b="0" dirty="0" smtClean="0">
                <a:solidFill>
                  <a:srgbClr val="0000CC"/>
                </a:solidFill>
              </a:rPr>
              <a:t>  </a:t>
            </a:r>
            <a:r>
              <a:rPr lang="th-TH" b="0" dirty="0" smtClean="0">
                <a:solidFill>
                  <a:srgbClr val="0000CC"/>
                </a:solidFill>
              </a:rPr>
              <a:t>ทักษะการทำงาน การดำรงชีพ		และทักษะชีวิต  ให้ประเมินผล</a:t>
            </a:r>
            <a:r>
              <a:rPr lang="th-TH" b="0" dirty="0" smtClean="0">
                <a:solidFill>
                  <a:srgbClr val="FF0000"/>
                </a:solidFill>
              </a:rPr>
              <a:t>ความก้าวหน้าพัฒนาการ		ของนักเรียนเป็นรายบุคคล </a:t>
            </a:r>
            <a:r>
              <a:rPr lang="th-TH" b="0" dirty="0" smtClean="0">
                <a:solidFill>
                  <a:srgbClr val="0000CC"/>
                </a:solidFill>
              </a:rPr>
              <a:t>และประเมิน</a:t>
            </a:r>
            <a:r>
              <a:rPr lang="th-TH" b="0" dirty="0" smtClean="0">
                <a:solidFill>
                  <a:srgbClr val="FF0000"/>
                </a:solidFill>
              </a:rPr>
              <a:t>ความพึงพอใจ		</a:t>
            </a:r>
            <a:r>
              <a:rPr lang="th-TH" b="0" dirty="0" smtClean="0">
                <a:solidFill>
                  <a:srgbClr val="0000CC"/>
                </a:solidFill>
              </a:rPr>
              <a:t>บันทึกผลการประเมินเป็นแฟ้มสะสมงาน (</a:t>
            </a:r>
            <a:r>
              <a:rPr lang="en-US" b="0" dirty="0" smtClean="0">
                <a:solidFill>
                  <a:srgbClr val="0000CC"/>
                </a:solidFill>
              </a:rPr>
              <a:t>Portfolio</a:t>
            </a:r>
            <a:r>
              <a:rPr lang="th-TH" b="0" dirty="0" smtClean="0">
                <a:solidFill>
                  <a:srgbClr val="0000CC"/>
                </a:solidFill>
              </a:rPr>
              <a:t>)    </a:t>
            </a:r>
          </a:p>
          <a:p>
            <a:endParaRPr lang="th-TH" sz="3600" b="0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42TGp_medical_dark_v2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42tgp_medic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42tgp_medical_light 1">
        <a:dk1>
          <a:srgbClr val="1A4846"/>
        </a:dk1>
        <a:lt1>
          <a:srgbClr val="FFFFFF"/>
        </a:lt1>
        <a:dk2>
          <a:srgbClr val="6D74A9"/>
        </a:dk2>
        <a:lt2>
          <a:srgbClr val="000000"/>
        </a:lt2>
        <a:accent1>
          <a:srgbClr val="CBA45D"/>
        </a:accent1>
        <a:accent2>
          <a:srgbClr val="71CA6A"/>
        </a:accent2>
        <a:accent3>
          <a:srgbClr val="BABCD1"/>
        </a:accent3>
        <a:accent4>
          <a:srgbClr val="DADADA"/>
        </a:accent4>
        <a:accent5>
          <a:srgbClr val="E2CFB6"/>
        </a:accent5>
        <a:accent6>
          <a:srgbClr val="66B75F"/>
        </a:accent6>
        <a:hlink>
          <a:srgbClr val="DFE17D"/>
        </a:hlink>
        <a:folHlink>
          <a:srgbClr val="30C6D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42tgp_medical_light 2">
        <a:dk1>
          <a:srgbClr val="969696"/>
        </a:dk1>
        <a:lt1>
          <a:srgbClr val="FFFFFF"/>
        </a:lt1>
        <a:dk2>
          <a:srgbClr val="1874C8"/>
        </a:dk2>
        <a:lt2>
          <a:srgbClr val="000066"/>
        </a:lt2>
        <a:accent1>
          <a:srgbClr val="FF9966"/>
        </a:accent1>
        <a:accent2>
          <a:srgbClr val="7281F4"/>
        </a:accent2>
        <a:accent3>
          <a:srgbClr val="ABBCE0"/>
        </a:accent3>
        <a:accent4>
          <a:srgbClr val="DADADA"/>
        </a:accent4>
        <a:accent5>
          <a:srgbClr val="FFCAB8"/>
        </a:accent5>
        <a:accent6>
          <a:srgbClr val="6774DD"/>
        </a:accent6>
        <a:hlink>
          <a:srgbClr val="7CD8EE"/>
        </a:hlink>
        <a:folHlink>
          <a:srgbClr val="2BC1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42tgp_medical_light 3">
        <a:dk1>
          <a:srgbClr val="808080"/>
        </a:dk1>
        <a:lt1>
          <a:srgbClr val="FFFFFF"/>
        </a:lt1>
        <a:dk2>
          <a:srgbClr val="919295"/>
        </a:dk2>
        <a:lt2>
          <a:srgbClr val="000066"/>
        </a:lt2>
        <a:accent1>
          <a:srgbClr val="00CC99"/>
        </a:accent1>
        <a:accent2>
          <a:srgbClr val="7281F4"/>
        </a:accent2>
        <a:accent3>
          <a:srgbClr val="C7C7C8"/>
        </a:accent3>
        <a:accent4>
          <a:srgbClr val="DADADA"/>
        </a:accent4>
        <a:accent5>
          <a:srgbClr val="AAE2CA"/>
        </a:accent5>
        <a:accent6>
          <a:srgbClr val="6774DD"/>
        </a:accent6>
        <a:hlink>
          <a:srgbClr val="7CD8EE"/>
        </a:hlink>
        <a:folHlink>
          <a:srgbClr val="149EB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3814</TotalTime>
  <Words>1635</Words>
  <Application>Microsoft Office PowerPoint</Application>
  <PresentationFormat>นำเสนอทางหน้าจอ (4:3)</PresentationFormat>
  <Paragraphs>423</Paragraphs>
  <Slides>25</Slides>
  <Notes>0</Notes>
  <HiddenSlides>0</HiddenSlides>
  <MMClips>0</MMClips>
  <ScaleCrop>false</ScaleCrop>
  <HeadingPairs>
    <vt:vector size="8" baseType="variant">
      <vt:variant>
        <vt:lpstr>แบบอักษรที่ถูกใช้</vt:lpstr>
      </vt:variant>
      <vt:variant>
        <vt:i4>9</vt:i4>
      </vt:variant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25</vt:i4>
      </vt:variant>
    </vt:vector>
  </HeadingPairs>
  <TitlesOfParts>
    <vt:vector size="36" baseType="lpstr">
      <vt:lpstr>Arial</vt:lpstr>
      <vt:lpstr>Angsana New</vt:lpstr>
      <vt:lpstr>Times New Roman</vt:lpstr>
      <vt:lpstr>Calibri</vt:lpstr>
      <vt:lpstr>TH SarabunPSK</vt:lpstr>
      <vt:lpstr>TH SarabunIT๙</vt:lpstr>
      <vt:lpstr>Wingdings</vt:lpstr>
      <vt:lpstr>Cordia New</vt:lpstr>
      <vt:lpstr>FreesiaUPC</vt:lpstr>
      <vt:lpstr>242TGp_medical_dark_v2</vt:lpstr>
      <vt:lpstr>แผ่นงาน Microsoft Excel 97-2003</vt:lpstr>
      <vt:lpstr>แนวทางการบริหารจัดการเวลาเรียน “ลดเวลาเรียน  เพิ่มเวลารู้”</vt:lpstr>
      <vt:lpstr>พระราชดำรัส  องค์ ๔ การศึกษา</vt:lpstr>
      <vt:lpstr>ลดเวลาเรียน  เพิ่มเวลารู้</vt:lpstr>
      <vt:lpstr>ความเป็นมา “ลดเวลาเรียน เพิ่มเวลารู้”</vt:lpstr>
      <vt:lpstr>ความหมาย “ลดเวลาเรียน เพิ่มเวลารู้”</vt:lpstr>
      <vt:lpstr>ความหมาย “ลดเวลาเรียน เพิ่มเวลารู้”</vt:lpstr>
      <vt:lpstr>ความหมาย “ลดเวลาเรียน เพิ่มเวลารู้”</vt:lpstr>
      <vt:lpstr>หลักการจัดกิจกรรม“ลดเวลาเรียน เพิ่มเวลารู้”</vt:lpstr>
      <vt:lpstr>โครงสร้างเวลาเรียนระดับมัธยมศึกษาตอนต้น</vt:lpstr>
      <vt:lpstr>งานนำเสนอ PowerPoint</vt:lpstr>
      <vt:lpstr>กรอบแนวคิดการจัดเวลาเรียน ระดับประถมศึกษา</vt:lpstr>
      <vt:lpstr>กรอบแนวคิดการจัดเวลาเรียน ระดับมัธยมศึกษา</vt:lpstr>
      <vt:lpstr>แนวทางการปรับเวลาเรียน</vt:lpstr>
      <vt:lpstr>ตัวอย่าง การจัดตารางเรียนมัธยมศึกษา</vt:lpstr>
      <vt:lpstr>การจัดตารางเรียนมัธยมศึกษา</vt:lpstr>
      <vt:lpstr>การจัดตารางเรียนมัธยมศึกษา</vt:lpstr>
      <vt:lpstr>งานนำเสนอ PowerPoint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การวัดและประเมินผล กลุ่มกิจกรรม “เพิ่มเวลารู้”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การขับเคลื่อนนโยบายของกระทรวงศึกษาธิการ</dc:title>
  <dc:creator>Fujitsu</dc:creator>
  <cp:lastModifiedBy>User</cp:lastModifiedBy>
  <cp:revision>223</cp:revision>
  <cp:lastPrinted>2015-09-22T07:45:24Z</cp:lastPrinted>
  <dcterms:created xsi:type="dcterms:W3CDTF">2015-09-20T06:53:39Z</dcterms:created>
  <dcterms:modified xsi:type="dcterms:W3CDTF">2015-10-28T03:09:21Z</dcterms:modified>
</cp:coreProperties>
</file>